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  <p:sldMasterId id="2147483822" r:id="rId2"/>
  </p:sldMasterIdLst>
  <p:sldIdLst>
    <p:sldId id="262" r:id="rId3"/>
    <p:sldId id="274" r:id="rId4"/>
    <p:sldId id="275" r:id="rId5"/>
    <p:sldId id="272" r:id="rId6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Destaqu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édio 2 - Destaqu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Estilo Médio 2 - Destaqu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édio 2 - Destaqu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2833802-FEF1-4C79-8D5D-14CF1EAF98D9}" styleName="Estilo Claro 2 - Destaqu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Estilo Claro 1 - Destaqu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76" autoAdjust="0"/>
    <p:restoredTop sz="94660"/>
  </p:normalViewPr>
  <p:slideViewPr>
    <p:cSldViewPr>
      <p:cViewPr varScale="1">
        <p:scale>
          <a:sx n="87" d="100"/>
          <a:sy n="87" d="100"/>
        </p:scale>
        <p:origin x="-10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12-09-2019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24314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12-09-2019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12593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12-09-2019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530779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12-09-2019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212529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12-09-2019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990790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12-09-2019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247622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12-09-2019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71143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12-09-2019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227506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12-09-2019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370519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12-09-2019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145365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12-09-2019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2373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12-09-2019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564233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12-09-2019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075374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12-09-2019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048378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12-09-2019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44951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12-09-2019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74272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12-09-2019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02705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12-09-2019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82634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12-09-2019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0432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12-09-2019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45511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12-09-2019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2708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D6F74-B520-4120-A270-8ACDA4C27761}" type="datetimeFigureOut">
              <a:rPr lang="pt-PT" smtClean="0"/>
              <a:t>12-09-2019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5465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D6F74-B520-4120-A270-8ACDA4C27761}" type="datetimeFigureOut">
              <a:rPr lang="pt-PT" smtClean="0"/>
              <a:t>12-09-2019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98203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D6F74-B520-4120-A270-8ACDA4C27761}" type="datetimeFigureOut">
              <a:rPr lang="pt-PT" smtClean="0"/>
              <a:t>12-09-2019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63D28-6128-4B36-9129-E29045F2485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26082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t-PT" sz="8000" b="1" dirty="0"/>
              <a:t>Spo</a:t>
            </a:r>
            <a:endParaRPr lang="pt-PT" sz="2000" b="1" dirty="0"/>
          </a:p>
        </p:txBody>
      </p:sp>
      <p:sp>
        <p:nvSpPr>
          <p:cNvPr id="3" name="Subtítulo 2"/>
          <p:cNvSpPr>
            <a:spLocks noGrp="1"/>
          </p:cNvSpPr>
          <p:nvPr>
            <p:ph idx="1"/>
          </p:nvPr>
        </p:nvSpPr>
        <p:spPr>
          <a:xfrm>
            <a:off x="4211960" y="1526381"/>
            <a:ext cx="4629150" cy="4873625"/>
          </a:xfrm>
          <a:ln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pt-PT" sz="4700" b="1" dirty="0" smtClean="0">
                <a:solidFill>
                  <a:srgbClr val="FF0000"/>
                </a:solidFill>
                <a:latin typeface="+mj-lt"/>
              </a:rPr>
              <a:t>Equipa </a:t>
            </a:r>
            <a:r>
              <a:rPr lang="pt-PT" sz="4700" b="1" dirty="0">
                <a:solidFill>
                  <a:srgbClr val="FF0000"/>
                </a:solidFill>
                <a:latin typeface="+mj-lt"/>
              </a:rPr>
              <a:t>Técnica : </a:t>
            </a:r>
          </a:p>
          <a:p>
            <a:r>
              <a:rPr lang="pt-PT" sz="2000" b="1" dirty="0" smtClean="0">
                <a:solidFill>
                  <a:schemeClr val="tx1"/>
                </a:solidFill>
                <a:latin typeface="+mj-lt"/>
              </a:rPr>
              <a:t>Coordenação: </a:t>
            </a:r>
            <a:r>
              <a:rPr lang="pt-PT" sz="2000" dirty="0" smtClean="0">
                <a:solidFill>
                  <a:schemeClr val="tx1"/>
                </a:solidFill>
                <a:latin typeface="+mj-lt"/>
              </a:rPr>
              <a:t>Raquel Oliveira </a:t>
            </a:r>
          </a:p>
          <a:p>
            <a:pPr marL="0" indent="0">
              <a:buNone/>
            </a:pPr>
            <a:r>
              <a:rPr lang="pt-PT" sz="1500" b="1" dirty="0" smtClean="0">
                <a:solidFill>
                  <a:srgbClr val="FF0000"/>
                </a:solidFill>
              </a:rPr>
              <a:t>    (Raquel.R.Oliveira@edu.azores.gov.pt)</a:t>
            </a:r>
            <a:endParaRPr lang="pt-PT" sz="1500" b="1" dirty="0">
              <a:solidFill>
                <a:srgbClr val="FF0000"/>
              </a:solidFill>
            </a:endParaRPr>
          </a:p>
          <a:p>
            <a:endParaRPr lang="pt-PT" sz="2000" dirty="0" smtClean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r>
              <a:rPr lang="pt-PT" sz="2800" b="1" u="sng" dirty="0" smtClean="0">
                <a:latin typeface="+mj-lt"/>
              </a:rPr>
              <a:t>Psicologia</a:t>
            </a:r>
            <a:r>
              <a:rPr lang="pt-PT" sz="2800" b="1" u="sng" dirty="0">
                <a:latin typeface="+mj-lt"/>
              </a:rPr>
              <a:t>: </a:t>
            </a:r>
          </a:p>
          <a:p>
            <a:pPr marL="0" indent="0">
              <a:buNone/>
            </a:pPr>
            <a:r>
              <a:rPr lang="pt-PT" sz="2000" dirty="0" smtClean="0">
                <a:latin typeface="+mj-lt"/>
              </a:rPr>
              <a:t>Raquel </a:t>
            </a:r>
            <a:r>
              <a:rPr lang="pt-PT" sz="2000" dirty="0">
                <a:latin typeface="+mj-lt"/>
              </a:rPr>
              <a:t>Oliveira </a:t>
            </a:r>
            <a:r>
              <a:rPr lang="pt-PT" sz="1800" dirty="0">
                <a:latin typeface="+mj-lt"/>
              </a:rPr>
              <a:t>(Psicóloga)</a:t>
            </a:r>
          </a:p>
          <a:p>
            <a:pPr marL="0" indent="0">
              <a:buNone/>
            </a:pPr>
            <a:r>
              <a:rPr lang="pt-PT" sz="2000" dirty="0" smtClean="0">
                <a:latin typeface="+mj-lt"/>
              </a:rPr>
              <a:t>Verónica </a:t>
            </a:r>
            <a:r>
              <a:rPr lang="pt-PT" sz="2000" dirty="0">
                <a:latin typeface="+mj-lt"/>
              </a:rPr>
              <a:t>Raulino </a:t>
            </a:r>
            <a:r>
              <a:rPr lang="pt-PT" sz="1800" dirty="0">
                <a:latin typeface="+mj-lt"/>
              </a:rPr>
              <a:t>(Psicóloga)  </a:t>
            </a:r>
            <a:endParaRPr lang="pt-PT" sz="1800" dirty="0" smtClean="0">
              <a:latin typeface="+mj-lt"/>
            </a:endParaRPr>
          </a:p>
          <a:p>
            <a:pPr marL="0" indent="0">
              <a:buNone/>
            </a:pPr>
            <a:endParaRPr lang="pt-PT" sz="2800" b="1" dirty="0">
              <a:latin typeface="+mj-lt"/>
            </a:endParaRPr>
          </a:p>
          <a:p>
            <a:pPr marL="0" indent="0">
              <a:buNone/>
            </a:pPr>
            <a:r>
              <a:rPr lang="pt-PT" sz="2800" b="1" u="sng" dirty="0" smtClean="0">
                <a:latin typeface="+mj-lt"/>
              </a:rPr>
              <a:t>Serviço Social:</a:t>
            </a:r>
            <a:endParaRPr lang="pt-PT" sz="2800" b="1" u="sng" dirty="0">
              <a:latin typeface="+mj-lt"/>
            </a:endParaRPr>
          </a:p>
          <a:p>
            <a:pPr marL="0" indent="0">
              <a:buNone/>
            </a:pPr>
            <a:r>
              <a:rPr lang="pt-PT" sz="2000" dirty="0" smtClean="0">
                <a:latin typeface="+mj-lt"/>
              </a:rPr>
              <a:t>Célia Câmara </a:t>
            </a:r>
            <a:r>
              <a:rPr lang="pt-PT" sz="1800" dirty="0" smtClean="0">
                <a:latin typeface="+mj-lt"/>
              </a:rPr>
              <a:t>(T</a:t>
            </a:r>
            <a:r>
              <a:rPr lang="pt-PT" sz="1800" dirty="0">
                <a:latin typeface="+mj-lt"/>
              </a:rPr>
              <a:t>. Sup. </a:t>
            </a:r>
            <a:r>
              <a:rPr lang="pt-PT" sz="1800" dirty="0" smtClean="0">
                <a:latin typeface="+mj-lt"/>
              </a:rPr>
              <a:t>Serviço Social)</a:t>
            </a:r>
            <a:endParaRPr lang="pt-PT" sz="1200" dirty="0">
              <a:latin typeface="+mj-lt"/>
            </a:endParaRPr>
          </a:p>
          <a:p>
            <a:endParaRPr lang="pt-PT" dirty="0">
              <a:latin typeface="+mj-lt"/>
            </a:endParaRPr>
          </a:p>
          <a:p>
            <a:endParaRPr lang="pt-PT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endParaRPr lang="pt-PT" dirty="0">
              <a:solidFill>
                <a:schemeClr val="tx1"/>
              </a:solidFill>
            </a:endParaRPr>
          </a:p>
          <a:p>
            <a:pPr algn="ctr"/>
            <a:r>
              <a:rPr lang="pt-PT" sz="1600" b="1" dirty="0"/>
              <a:t>SERVIÇO DE PSICOLOGIA E ORIENTAÇÃO</a:t>
            </a:r>
            <a:endParaRPr lang="pt-PT" sz="1600" b="1" dirty="0">
              <a:solidFill>
                <a:schemeClr val="tx1"/>
              </a:solidFill>
            </a:endParaRPr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r>
              <a:rPr lang="pt-PT" sz="3200" b="1" dirty="0">
                <a:latin typeface="+mj-lt"/>
              </a:rPr>
              <a:t>HORÁRIO:</a:t>
            </a:r>
          </a:p>
          <a:p>
            <a:pPr>
              <a:spcAft>
                <a:spcPts val="600"/>
              </a:spcAft>
            </a:pPr>
            <a:r>
              <a:rPr lang="pt-PT" sz="2000" dirty="0">
                <a:solidFill>
                  <a:schemeClr val="tx1"/>
                </a:solidFill>
              </a:rPr>
              <a:t>Segunda a Sexta-Feira</a:t>
            </a:r>
          </a:p>
          <a:p>
            <a:pPr>
              <a:spcAft>
                <a:spcPts val="600"/>
              </a:spcAft>
            </a:pPr>
            <a:r>
              <a:rPr lang="pt-PT" sz="2000" dirty="0">
                <a:solidFill>
                  <a:schemeClr val="tx1"/>
                </a:solidFill>
              </a:rPr>
              <a:t>9h00 – 17h00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471449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886700" cy="1325563"/>
          </a:xfrm>
        </p:spPr>
        <p:txBody>
          <a:bodyPr>
            <a:normAutofit/>
          </a:bodyPr>
          <a:lstStyle/>
          <a:p>
            <a:r>
              <a:rPr lang="pt-PT" sz="4000" b="1" dirty="0" smtClean="0">
                <a:latin typeface="Rockwell" panose="02060603020205020403" pitchFamily="18" charset="0"/>
              </a:rPr>
              <a:t>Técnicos de Referência</a:t>
            </a:r>
            <a:br>
              <a:rPr lang="pt-PT" sz="4000" b="1" dirty="0" smtClean="0">
                <a:latin typeface="Rockwell" panose="02060603020205020403" pitchFamily="18" charset="0"/>
              </a:rPr>
            </a:br>
            <a:r>
              <a:rPr lang="pt-PT" sz="2800" dirty="0">
                <a:solidFill>
                  <a:srgbClr val="FF0000"/>
                </a:solidFill>
                <a:latin typeface="Rockwell" panose="02060603020205020403" pitchFamily="18" charset="0"/>
              </a:rPr>
              <a:t>ENSINO </a:t>
            </a:r>
            <a:r>
              <a:rPr lang="pt-PT" sz="2800" dirty="0" smtClean="0">
                <a:solidFill>
                  <a:srgbClr val="FF0000"/>
                </a:solidFill>
                <a:latin typeface="Rockwell" panose="02060603020205020403" pitchFamily="18" charset="0"/>
              </a:rPr>
              <a:t>REGULAR</a:t>
            </a:r>
            <a:endParaRPr lang="pt-PT" sz="3600" b="1" dirty="0">
              <a:latin typeface="Rockwell" panose="02060603020205020403" pitchFamily="18" charset="0"/>
            </a:endParaRPr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5156428"/>
              </p:ext>
            </p:extLst>
          </p:nvPr>
        </p:nvGraphicFramePr>
        <p:xfrm>
          <a:off x="395536" y="1556792"/>
          <a:ext cx="8424936" cy="4771725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463109"/>
                <a:gridCol w="4961827"/>
              </a:tblGrid>
              <a:tr h="954345">
                <a:tc>
                  <a:txBody>
                    <a:bodyPr/>
                    <a:lstStyle/>
                    <a:p>
                      <a:r>
                        <a:rPr lang="pt-PT" sz="2000" dirty="0" smtClean="0"/>
                        <a:t>ANO</a:t>
                      </a:r>
                      <a:r>
                        <a:rPr lang="pt-PT" sz="2000" baseline="0" dirty="0" smtClean="0"/>
                        <a:t> DE ESCOLARIDADE</a:t>
                      </a:r>
                      <a:endParaRPr lang="pt-PT" sz="20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000" dirty="0" smtClean="0"/>
                        <a:t>TÉCNICO DE REFERÊNCIA</a:t>
                      </a:r>
                      <a:endParaRPr lang="pt-PT" sz="20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</a:tr>
              <a:tr h="954345">
                <a:tc>
                  <a:txBody>
                    <a:bodyPr/>
                    <a:lstStyle/>
                    <a:p>
                      <a:r>
                        <a:rPr lang="pt-PT" sz="2000" dirty="0" smtClean="0"/>
                        <a:t>7º ano</a:t>
                      </a:r>
                      <a:endParaRPr lang="pt-PT" sz="20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000" dirty="0" smtClean="0"/>
                        <a:t>Verónica Raulino</a:t>
                      </a:r>
                      <a:endParaRPr lang="pt-PT" sz="2000" dirty="0" smtClean="0">
                        <a:latin typeface="Rockwell" panose="02060603020205020403" pitchFamily="18" charset="0"/>
                      </a:endParaRPr>
                    </a:p>
                    <a:p>
                      <a:endParaRPr lang="pt-PT" sz="20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</a:tr>
              <a:tr h="954345">
                <a:tc>
                  <a:txBody>
                    <a:bodyPr/>
                    <a:lstStyle/>
                    <a:p>
                      <a:r>
                        <a:rPr lang="pt-PT" sz="2000" dirty="0" smtClean="0"/>
                        <a:t>8º ano</a:t>
                      </a:r>
                      <a:endParaRPr lang="pt-PT" sz="20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000" dirty="0" smtClean="0"/>
                        <a:t>Raquel Oliveira</a:t>
                      </a:r>
                      <a:endParaRPr lang="pt-PT" sz="2000" dirty="0" smtClean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</a:tr>
              <a:tr h="954345">
                <a:tc>
                  <a:txBody>
                    <a:bodyPr/>
                    <a:lstStyle/>
                    <a:p>
                      <a:r>
                        <a:rPr lang="pt-PT" sz="2000" dirty="0" smtClean="0"/>
                        <a:t>9º ano </a:t>
                      </a:r>
                      <a:endParaRPr lang="pt-PT" sz="20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000" dirty="0" smtClean="0"/>
                        <a:t>Verónica Raulino</a:t>
                      </a:r>
                      <a:endParaRPr lang="pt-PT" sz="2000" dirty="0" smtClean="0">
                        <a:latin typeface="Rockwell" panose="02060603020205020403" pitchFamily="18" charset="0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20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</a:tr>
              <a:tr h="954345">
                <a:tc>
                  <a:txBody>
                    <a:bodyPr/>
                    <a:lstStyle/>
                    <a:p>
                      <a:r>
                        <a:rPr lang="pt-PT" sz="2000" dirty="0" smtClean="0"/>
                        <a:t>Ensino Secundário</a:t>
                      </a:r>
                      <a:endParaRPr lang="pt-PT" sz="20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000" dirty="0" smtClean="0"/>
                        <a:t>Raquel Oliveira</a:t>
                      </a:r>
                      <a:endParaRPr lang="pt-PT" sz="2000" dirty="0" smtClean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7657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886700" cy="1325563"/>
          </a:xfrm>
        </p:spPr>
        <p:txBody>
          <a:bodyPr>
            <a:normAutofit/>
          </a:bodyPr>
          <a:lstStyle/>
          <a:p>
            <a:r>
              <a:rPr lang="pt-PT" sz="4000" b="1" dirty="0" smtClean="0">
                <a:latin typeface="Rockwell" panose="02060603020205020403" pitchFamily="18" charset="0"/>
              </a:rPr>
              <a:t>Técnicos de Referência</a:t>
            </a:r>
            <a:br>
              <a:rPr lang="pt-PT" sz="4000" b="1" dirty="0" smtClean="0">
                <a:latin typeface="Rockwell" panose="02060603020205020403" pitchFamily="18" charset="0"/>
              </a:rPr>
            </a:br>
            <a:r>
              <a:rPr lang="pt-PT" sz="2800" dirty="0">
                <a:solidFill>
                  <a:srgbClr val="FF0000"/>
                </a:solidFill>
                <a:latin typeface="Rockwell" panose="02060603020205020403" pitchFamily="18" charset="0"/>
              </a:rPr>
              <a:t>ENSINO </a:t>
            </a:r>
            <a:r>
              <a:rPr lang="pt-PT" sz="2800" dirty="0" smtClean="0">
                <a:solidFill>
                  <a:srgbClr val="FF0000"/>
                </a:solidFill>
                <a:latin typeface="Rockwell" panose="02060603020205020403" pitchFamily="18" charset="0"/>
              </a:rPr>
              <a:t>PROFISSIONAL</a:t>
            </a:r>
            <a:endParaRPr lang="pt-PT" sz="3600" b="1" dirty="0">
              <a:latin typeface="Rockwell" panose="02060603020205020403" pitchFamily="18" charset="0"/>
            </a:endParaRPr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8374464"/>
              </p:ext>
            </p:extLst>
          </p:nvPr>
        </p:nvGraphicFramePr>
        <p:xfrm>
          <a:off x="395536" y="1556792"/>
          <a:ext cx="8424936" cy="4770769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463109"/>
                <a:gridCol w="4961827"/>
              </a:tblGrid>
              <a:tr h="504056">
                <a:tc>
                  <a:txBody>
                    <a:bodyPr/>
                    <a:lstStyle/>
                    <a:p>
                      <a:r>
                        <a:rPr lang="pt-PT" sz="2000" dirty="0" smtClean="0"/>
                        <a:t>ANO</a:t>
                      </a:r>
                      <a:r>
                        <a:rPr lang="pt-PT" sz="2000" baseline="0" dirty="0" smtClean="0"/>
                        <a:t> DE ESCOLARIDADE</a:t>
                      </a:r>
                      <a:endParaRPr lang="pt-PT" sz="20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000" dirty="0" smtClean="0"/>
                        <a:t>TÉCNICO DE REFERÊNCIA</a:t>
                      </a:r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pt-PT" sz="2000" dirty="0" smtClean="0"/>
                        <a:t>8º ano – Op. Informática</a:t>
                      </a:r>
                      <a:endParaRPr lang="pt-PT" sz="20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000" dirty="0" smtClean="0"/>
                        <a:t>Raquel Oliveira</a:t>
                      </a:r>
                      <a:endParaRPr lang="pt-PT" sz="2000" dirty="0" smtClean="0">
                        <a:latin typeface="Rockwell" panose="02060603020205020403" pitchFamily="18" charset="0"/>
                      </a:endParaRPr>
                    </a:p>
                    <a:p>
                      <a:endParaRPr lang="pt-PT" sz="20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000" dirty="0" smtClean="0"/>
                        <a:t>9º ano – Op. Jardinagem </a:t>
                      </a:r>
                      <a:endParaRPr lang="pt-PT" sz="2000" dirty="0" smtClean="0">
                        <a:latin typeface="Rockwell" panose="02060603020205020403" pitchFamily="18" charset="0"/>
                      </a:endParaRPr>
                    </a:p>
                    <a:p>
                      <a:endParaRPr lang="pt-PT" sz="20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000" dirty="0" smtClean="0"/>
                        <a:t>Verónica Raulino</a:t>
                      </a:r>
                      <a:endParaRPr lang="pt-PT" sz="2000" dirty="0" smtClean="0">
                        <a:latin typeface="Rockwell" panose="02060603020205020403" pitchFamily="18" charset="0"/>
                      </a:endParaRPr>
                    </a:p>
                    <a:p>
                      <a:endParaRPr lang="pt-PT" sz="20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lang="pt-PT" sz="2000" dirty="0" smtClean="0"/>
                        <a:t>10º ano</a:t>
                      </a:r>
                      <a:endParaRPr lang="pt-PT" sz="20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000" dirty="0" smtClean="0"/>
                        <a:t>Raquel Oliveira</a:t>
                      </a:r>
                      <a:endParaRPr lang="pt-PT" sz="2000" dirty="0" smtClean="0">
                        <a:latin typeface="Rockwell" panose="02060603020205020403" pitchFamily="18" charset="0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2000" dirty="0" smtClean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lang="pt-PT" sz="2000" dirty="0" smtClean="0"/>
                        <a:t>11º ano </a:t>
                      </a:r>
                      <a:endParaRPr lang="pt-PT" sz="20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000" dirty="0" smtClean="0"/>
                        <a:t>Verónica Raulino</a:t>
                      </a:r>
                      <a:endParaRPr lang="pt-PT" sz="2000" dirty="0" smtClean="0">
                        <a:latin typeface="Rockwell" panose="02060603020205020403" pitchFamily="18" charset="0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20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</a:tr>
              <a:tr h="954345">
                <a:tc>
                  <a:txBody>
                    <a:bodyPr/>
                    <a:lstStyle/>
                    <a:p>
                      <a:r>
                        <a:rPr lang="pt-PT" sz="2000" dirty="0" smtClean="0"/>
                        <a:t>12º ano</a:t>
                      </a:r>
                      <a:endParaRPr lang="pt-PT" sz="2000" dirty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000" dirty="0" smtClean="0"/>
                        <a:t>Raquel Oliveira</a:t>
                      </a:r>
                      <a:endParaRPr lang="pt-PT" sz="2000" dirty="0" smtClean="0">
                        <a:latin typeface="Rockwell" panose="02060603020205020403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7472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122363"/>
            <a:ext cx="9144000" cy="23876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pt-PT" sz="4400" dirty="0" smtClean="0"/>
              <a:t>HORÁRIO SPO</a:t>
            </a:r>
            <a:r>
              <a:rPr lang="pt-PT" dirty="0" smtClean="0"/>
              <a:t/>
            </a:r>
            <a:br>
              <a:rPr lang="pt-PT" dirty="0" smtClean="0"/>
            </a:br>
            <a:r>
              <a:rPr lang="pt-PT" dirty="0" smtClean="0"/>
              <a:t>de</a:t>
            </a:r>
            <a:br>
              <a:rPr lang="pt-PT" dirty="0" smtClean="0"/>
            </a:br>
            <a:r>
              <a:rPr lang="pt-PT" dirty="0" smtClean="0"/>
              <a:t>Atendimento Livre aos Professores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5576" y="3645024"/>
            <a:ext cx="7632848" cy="1655762"/>
          </a:xfrm>
        </p:spPr>
        <p:txBody>
          <a:bodyPr>
            <a:noAutofit/>
          </a:bodyPr>
          <a:lstStyle/>
          <a:p>
            <a:r>
              <a:rPr lang="pt-PT" sz="5400" b="1" dirty="0" smtClean="0"/>
              <a:t>DE SEGUNDA A SEXTA</a:t>
            </a:r>
          </a:p>
          <a:p>
            <a:r>
              <a:rPr lang="pt-PT" sz="5400" b="1" dirty="0" smtClean="0"/>
              <a:t>14h30 – 15h15</a:t>
            </a:r>
            <a:endParaRPr lang="pt-PT" sz="5400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79512" y="5564020"/>
            <a:ext cx="8712968" cy="8893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PT" sz="1400" dirty="0" smtClean="0"/>
              <a:t>Caso necessite entrar em contacto com o SPO pode fazer uma </a:t>
            </a:r>
            <a:r>
              <a:rPr lang="pt-PT" sz="1600" b="1" dirty="0" smtClean="0"/>
              <a:t>marcação</a:t>
            </a:r>
            <a:r>
              <a:rPr lang="pt-PT" sz="1400" dirty="0" smtClean="0"/>
              <a:t> junto de uma das psicólogas </a:t>
            </a:r>
            <a:r>
              <a:rPr lang="pt-PT" sz="1600" b="1" dirty="0" smtClean="0"/>
              <a:t>ou</a:t>
            </a:r>
            <a:r>
              <a:rPr lang="pt-PT" sz="1400" dirty="0" smtClean="0"/>
              <a:t> dirigir-se directamente ao Serviço no </a:t>
            </a:r>
            <a:r>
              <a:rPr lang="pt-PT" sz="1600" b="1" dirty="0" smtClean="0"/>
              <a:t>horário livre</a:t>
            </a:r>
            <a:r>
              <a:rPr lang="pt-PT" sz="1400" dirty="0" smtClean="0"/>
              <a:t>.  O SPO sensibiliza todos os docentes a respeitar este horário para que possa dar uma resposta mas eficiente a todas as situações de atendimento programado. </a:t>
            </a:r>
            <a:endParaRPr lang="pt-PT" sz="1400" dirty="0"/>
          </a:p>
        </p:txBody>
      </p:sp>
    </p:spTree>
    <p:extLst>
      <p:ext uri="{BB962C8B-B14F-4D97-AF65-F5344CB8AC3E}">
        <p14:creationId xmlns:p14="http://schemas.microsoft.com/office/powerpoint/2010/main" val="3224148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1002</TotalTime>
  <Words>173</Words>
  <Application>Microsoft Office PowerPoint</Application>
  <PresentationFormat>Apresentação no Ecrã (4:3)</PresentationFormat>
  <Paragraphs>50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dos diapositivos</vt:lpstr>
      </vt:variant>
      <vt:variant>
        <vt:i4>4</vt:i4>
      </vt:variant>
    </vt:vector>
  </HeadingPairs>
  <TitlesOfParts>
    <vt:vector size="6" baseType="lpstr">
      <vt:lpstr>Tema do Office</vt:lpstr>
      <vt:lpstr>1_Tema do Office</vt:lpstr>
      <vt:lpstr>Spo</vt:lpstr>
      <vt:lpstr>Técnicos de Referência ENSINO REGULAR</vt:lpstr>
      <vt:lpstr>Técnicos de Referência ENSINO PROFISSIONAL</vt:lpstr>
      <vt:lpstr>HORÁRIO SPO de Atendimento Livre aos Professores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 SERVIÇO DE PSICOLOGIA E ORIENTAÇÃO</dc:title>
  <dc:creator>Raquel Rodrigues Oliveira</dc:creator>
  <cp:lastModifiedBy>Raquel Oliveira</cp:lastModifiedBy>
  <cp:revision>104</cp:revision>
  <dcterms:created xsi:type="dcterms:W3CDTF">2012-03-20T11:41:04Z</dcterms:created>
  <dcterms:modified xsi:type="dcterms:W3CDTF">2019-09-12T11:11:05Z</dcterms:modified>
</cp:coreProperties>
</file>