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  <p:sldId id="258" r:id="rId3"/>
    <p:sldId id="259" r:id="rId4"/>
    <p:sldId id="261" r:id="rId5"/>
    <p:sldId id="262" r:id="rId6"/>
    <p:sldId id="271" r:id="rId7"/>
    <p:sldId id="277" r:id="rId8"/>
    <p:sldId id="264" r:id="rId9"/>
    <p:sldId id="263" r:id="rId10"/>
    <p:sldId id="278" r:id="rId11"/>
    <p:sldId id="269" r:id="rId12"/>
    <p:sldId id="270" r:id="rId13"/>
    <p:sldId id="275" r:id="rId14"/>
    <p:sldId id="272" r:id="rId15"/>
    <p:sldId id="276" r:id="rId16"/>
    <p:sldId id="273" r:id="rId17"/>
    <p:sldId id="274" r:id="rId18"/>
  </p:sldIdLst>
  <p:sldSz cx="9144000" cy="6858000" type="screen4x3"/>
  <p:notesSz cx="6858000" cy="9144000"/>
  <p:defaultTextStyle>
    <a:defPPr>
      <a:defRPr lang="pt-P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10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o de títul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ângulo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ângulo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ítulo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Subtítulo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t-PT" smtClean="0"/>
              <a:t>Faça clique para editar o estilo</a:t>
            </a:r>
            <a:endParaRPr kumimoji="0" lang="en-US"/>
          </a:p>
        </p:txBody>
      </p:sp>
      <p:sp>
        <p:nvSpPr>
          <p:cNvPr id="28" name="Marcador de Posição da Data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17" name="Marcador de Posição do Rodapé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29" name="Marcador de Posição do Número do Diapositivo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e text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objec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4" name="Marcador de Posição d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5" name="Marcador de Posição do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6" name="Marcador de Posição do Número do Diapositivo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8" name="Marcador de Posição de Conteúdo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c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Posição do Texto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7" name="Rectângulo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PT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údo Dup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8" name="Marcador de Posição da Data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10" name="Marcador de Posição do Número do Diapositivo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2" name="Marcador de Posição do Rodapé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Marcador de Posição de Conteúdo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3" name="Marcador de Posição de Conteúdo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  <p:sp>
        <p:nvSpPr>
          <p:cNvPr id="10" name="Marcador de Posição da Data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12" name="Marcador de Posição do Número do Diapositivo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pt-PT"/>
          </a:p>
        </p:txBody>
      </p:sp>
      <p:sp>
        <p:nvSpPr>
          <p:cNvPr id="16" name="Marcador de Posição do Texto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15" name="Marcador de Posição do Texto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3" name="Marcador de Posição d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4" name="Marcador de Posição do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5" name="Marcador de Posição do Número do Diapositivo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Posição d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4" name="Marcador de Posição do Número do Diapositivo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5" name="Marcador de Posição d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6" name="Marcador de Posição do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PT"/>
          </a:p>
        </p:txBody>
      </p:sp>
      <p:sp>
        <p:nvSpPr>
          <p:cNvPr id="7" name="Marcador de Posição do Número do Diapositivo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3" name="Marcador de Posição do Texto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9" name="Marcador de Posição de Conteúdo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pt-PT" smtClean="0"/>
              <a:t>Clique para editar os estilos</a:t>
            </a:r>
          </a:p>
          <a:p>
            <a:pPr lvl="1" eaLnBrk="1" latinLnBrk="0" hangingPunct="1"/>
            <a:r>
              <a:rPr lang="pt-PT" smtClean="0"/>
              <a:t>Segundo nível</a:t>
            </a:r>
          </a:p>
          <a:p>
            <a:pPr lvl="2" eaLnBrk="1" latinLnBrk="0" hangingPunct="1"/>
            <a:r>
              <a:rPr lang="pt-PT" smtClean="0"/>
              <a:t>Terceiro nível</a:t>
            </a:r>
          </a:p>
          <a:p>
            <a:pPr lvl="3" eaLnBrk="1" latinLnBrk="0" hangingPunct="1"/>
            <a:r>
              <a:rPr lang="pt-PT" smtClean="0"/>
              <a:t>Quarto nível</a:t>
            </a:r>
          </a:p>
          <a:p>
            <a:pPr lvl="4" eaLnBrk="1" latinLnBrk="0" hangingPunct="1"/>
            <a:r>
              <a:rPr lang="pt-PT" smtClean="0"/>
              <a:t>Quinto nível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Posição do Texto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pt-PT" smtClean="0"/>
              <a:t>Clique para editar os estilos</a:t>
            </a:r>
          </a:p>
        </p:txBody>
      </p:sp>
      <p:sp>
        <p:nvSpPr>
          <p:cNvPr id="8" name="Rectângulo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ângulo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1" name="Rectângulo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Marcador de Posição da Data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13" name="Marcador de Posição do Número do Diapositivo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  <p:sp>
        <p:nvSpPr>
          <p:cNvPr id="14" name="Marcador de Posição do Rodapé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pt-PT"/>
          </a:p>
        </p:txBody>
      </p:sp>
      <p:sp>
        <p:nvSpPr>
          <p:cNvPr id="3" name="Marcador de Posição da Imagem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t-PT" smtClean="0"/>
              <a:t>Clique no ícone para adicionar uma imagem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Marcador de Posição do Título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pt-PT" smtClean="0"/>
              <a:t>Clique para editar o estilo</a:t>
            </a:r>
            <a:endParaRPr kumimoji="0" lang="en-US"/>
          </a:p>
        </p:txBody>
      </p:sp>
      <p:sp>
        <p:nvSpPr>
          <p:cNvPr id="13" name="Marcador de Posição do Texto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t-PT" smtClean="0"/>
              <a:t>Clique para editar os estilos</a:t>
            </a:r>
          </a:p>
          <a:p>
            <a:pPr lvl="1" eaLnBrk="1" latinLnBrk="0" hangingPunct="1"/>
            <a:r>
              <a:rPr kumimoji="0" lang="pt-PT" smtClean="0"/>
              <a:t>Segundo nível</a:t>
            </a:r>
          </a:p>
          <a:p>
            <a:pPr lvl="2" eaLnBrk="1" latinLnBrk="0" hangingPunct="1"/>
            <a:r>
              <a:rPr kumimoji="0" lang="pt-PT" smtClean="0"/>
              <a:t>Terceiro nível</a:t>
            </a:r>
          </a:p>
          <a:p>
            <a:pPr lvl="3" eaLnBrk="1" latinLnBrk="0" hangingPunct="1"/>
            <a:r>
              <a:rPr kumimoji="0" lang="pt-PT" smtClean="0"/>
              <a:t>Quarto nível</a:t>
            </a:r>
          </a:p>
          <a:p>
            <a:pPr lvl="4" eaLnBrk="1" latinLnBrk="0" hangingPunct="1"/>
            <a:r>
              <a:rPr kumimoji="0" lang="pt-PT" smtClean="0"/>
              <a:t>Quinto nível</a:t>
            </a:r>
            <a:endParaRPr kumimoji="0" lang="en-US"/>
          </a:p>
        </p:txBody>
      </p:sp>
      <p:sp>
        <p:nvSpPr>
          <p:cNvPr id="14" name="Marcador de Posição da Data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8A74AFE5-549F-42A9-AB70-7C2BAD19B1C8}" type="datetimeFigureOut">
              <a:rPr lang="pt-PT" smtClean="0"/>
              <a:pPr/>
              <a:t>28-11-2013</a:t>
            </a:fld>
            <a:endParaRPr lang="pt-PT"/>
          </a:p>
        </p:txBody>
      </p:sp>
      <p:sp>
        <p:nvSpPr>
          <p:cNvPr id="3" name="Marcador de Posição do Rodapé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pt-PT"/>
          </a:p>
        </p:txBody>
      </p:sp>
      <p:sp>
        <p:nvSpPr>
          <p:cNvPr id="7" name="Rectângulo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ângulo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ângulo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Marcador de Posição do Número do Diapositivo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A6502E2-7231-447F-BE3D-F6BE4D489BC2}" type="slidenum">
              <a:rPr lang="pt-PT" smtClean="0"/>
              <a:pPr/>
              <a:t>‹nº›</a:t>
            </a:fld>
            <a:endParaRPr lang="pt-P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Marcador de Posição do Texto 5"/>
          <p:cNvSpPr>
            <a:spLocks noGrp="1"/>
          </p:cNvSpPr>
          <p:nvPr>
            <p:ph type="body" sz="half" idx="2"/>
          </p:nvPr>
        </p:nvSpPr>
        <p:spPr/>
        <p:txBody>
          <a:bodyPr>
            <a:normAutofit lnSpcReduction="10000"/>
          </a:bodyPr>
          <a:lstStyle/>
          <a:p>
            <a:r>
              <a:rPr lang="pt-PT" sz="2000" b="1" dirty="0" smtClean="0">
                <a:solidFill>
                  <a:schemeClr val="tx2"/>
                </a:solidFill>
              </a:rPr>
              <a:t>G</a:t>
            </a:r>
            <a:r>
              <a:rPr lang="pt-PT" sz="2000" dirty="0" smtClean="0">
                <a:solidFill>
                  <a:schemeClr val="tx2"/>
                </a:solidFill>
              </a:rPr>
              <a:t>uião de </a:t>
            </a:r>
            <a:r>
              <a:rPr lang="pt-PT" sz="2000" b="1" dirty="0" smtClean="0">
                <a:solidFill>
                  <a:schemeClr val="tx2"/>
                </a:solidFill>
              </a:rPr>
              <a:t>P</a:t>
            </a:r>
            <a:r>
              <a:rPr lang="pt-PT" sz="2000" dirty="0" smtClean="0">
                <a:solidFill>
                  <a:schemeClr val="tx2"/>
                </a:solidFill>
              </a:rPr>
              <a:t>rocedimentos para </a:t>
            </a:r>
            <a:r>
              <a:rPr lang="pt-PT" sz="2000" b="1" dirty="0" smtClean="0">
                <a:solidFill>
                  <a:schemeClr val="tx2"/>
                </a:solidFill>
              </a:rPr>
              <a:t>E</a:t>
            </a:r>
            <a:r>
              <a:rPr lang="pt-PT" sz="2000" dirty="0" smtClean="0">
                <a:solidFill>
                  <a:schemeClr val="tx2"/>
                </a:solidFill>
              </a:rPr>
              <a:t>xercício de </a:t>
            </a:r>
            <a:r>
              <a:rPr lang="pt-PT" sz="2000" b="1" dirty="0" smtClean="0">
                <a:solidFill>
                  <a:schemeClr val="tx2"/>
                </a:solidFill>
              </a:rPr>
              <a:t>E</a:t>
            </a:r>
            <a:r>
              <a:rPr lang="pt-PT" sz="2000" dirty="0" smtClean="0">
                <a:solidFill>
                  <a:schemeClr val="tx2"/>
                </a:solidFill>
              </a:rPr>
              <a:t>vacuação total ou parcial (GPEE_ESVN)</a:t>
            </a:r>
            <a:endParaRPr lang="pt-PT" sz="2000" dirty="0">
              <a:solidFill>
                <a:schemeClr val="tx2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PT" dirty="0" smtClean="0"/>
              <a:t>Escola Secundária Vitorino Nemésio</a:t>
            </a:r>
            <a:endParaRPr lang="pt-PT" dirty="0"/>
          </a:p>
        </p:txBody>
      </p:sp>
      <p:pic>
        <p:nvPicPr>
          <p:cNvPr id="9" name="Marcador de Posição da Imagem 8" descr="vitorino_nemesi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5" b="9835"/>
          <a:stretch>
            <a:fillRect/>
          </a:stretch>
        </p:blipFill>
        <p:spPr/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2º</a:t>
            </a:r>
            <a:r>
              <a:rPr lang="pt-PT" sz="2200" dirty="0" smtClean="0">
                <a:solidFill>
                  <a:schemeClr val="tx2"/>
                </a:solidFill>
              </a:rPr>
              <a:t> Seguir as instruções do professor/responsável de grupo:</a:t>
            </a: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 algn="just"/>
            <a:r>
              <a:rPr lang="pt-PT" sz="1900" dirty="0" smtClean="0">
                <a:solidFill>
                  <a:schemeClr val="tx2"/>
                </a:solidFill>
              </a:rPr>
              <a:t>No caso de uma evacuação parcial– </a:t>
            </a:r>
            <a:r>
              <a:rPr lang="pt-PT" sz="1900" b="1" dirty="0" smtClean="0">
                <a:solidFill>
                  <a:schemeClr val="tx2"/>
                </a:solidFill>
              </a:rPr>
              <a:t>SIMULAÇÃO DE INCÊNDIO</a:t>
            </a:r>
            <a:r>
              <a:rPr lang="pt-PT" sz="1900" dirty="0" smtClean="0">
                <a:solidFill>
                  <a:schemeClr val="tx2"/>
                </a:solidFill>
              </a:rPr>
              <a:t>, os alunos devem proteger as vias respiratórias, cobrindo-as com a sua própria roupa, agachando-se, evitando, assim, com maior eficácia, a inalação de fumos.  </a:t>
            </a: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ângulo arredondado 6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pic>
        <p:nvPicPr>
          <p:cNvPr id="8" name="Imagem 7" descr="1372786047marista_lucassabin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259632" y="4861192"/>
            <a:ext cx="4968552" cy="13955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6300192" y="5101760"/>
            <a:ext cx="252028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PT" dirty="0" smtClean="0"/>
              <a:t>Esta postura deverá ser mantida até à saída </a:t>
            </a:r>
            <a:r>
              <a:rPr lang="pt-PT" smtClean="0"/>
              <a:t>do edifício..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 lnSpcReduction="10000"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10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3º </a:t>
            </a:r>
            <a:r>
              <a:rPr lang="pt-PT" sz="2200" dirty="0" smtClean="0">
                <a:solidFill>
                  <a:schemeClr val="tx2"/>
                </a:solidFill>
              </a:rPr>
              <a:t>O aluno nomeado para ser chefe de fila assume a sua função, dirigindo-se para a porta da sala de aula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4º</a:t>
            </a:r>
            <a:r>
              <a:rPr lang="pt-PT" sz="2200" dirty="0" smtClean="0">
                <a:solidFill>
                  <a:schemeClr val="tx2"/>
                </a:solidFill>
              </a:rPr>
              <a:t> Os restantes alunos seguem o chefe de fila,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evacuando a sala, em filas sucessivas,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de acordo com a sua proximidade à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porta da sala de aula, formando fila indiana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5º</a:t>
            </a:r>
            <a:r>
              <a:rPr lang="pt-PT" sz="2200" dirty="0" smtClean="0">
                <a:solidFill>
                  <a:schemeClr val="tx2"/>
                </a:solidFill>
              </a:rPr>
              <a:t> O professor/cerra fila segue o </a:t>
            </a:r>
          </a:p>
          <a:p>
            <a:pPr algn="just">
              <a:buNone/>
            </a:pPr>
            <a:r>
              <a:rPr lang="pt-PT" sz="2200" dirty="0" smtClean="0">
                <a:solidFill>
                  <a:schemeClr val="tx2"/>
                </a:solidFill>
              </a:rPr>
              <a:t>último aluno</a:t>
            </a: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fila-indiana-300x2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850142" y="4149080"/>
            <a:ext cx="3048930" cy="201622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cxnSp>
        <p:nvCxnSpPr>
          <p:cNvPr id="8" name="Conexão recta unidireccional 7"/>
          <p:cNvCxnSpPr/>
          <p:nvPr/>
        </p:nvCxnSpPr>
        <p:spPr>
          <a:xfrm>
            <a:off x="6804248" y="3861048"/>
            <a:ext cx="144016" cy="720080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xão recta unidireccional 9"/>
          <p:cNvCxnSpPr/>
          <p:nvPr/>
        </p:nvCxnSpPr>
        <p:spPr>
          <a:xfrm>
            <a:off x="8388424" y="3861048"/>
            <a:ext cx="0" cy="648072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aixaDeTexto 13"/>
          <p:cNvSpPr txBox="1"/>
          <p:nvPr/>
        </p:nvSpPr>
        <p:spPr>
          <a:xfrm>
            <a:off x="6084168" y="3501008"/>
            <a:ext cx="1409360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/>
                </a:solidFill>
              </a:rPr>
              <a:t>Chefe de fila</a:t>
            </a:r>
            <a:endParaRPr lang="pt-PT" dirty="0">
              <a:solidFill>
                <a:schemeClr val="accent2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7734640" y="3501008"/>
            <a:ext cx="1088118" cy="369332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txBody>
          <a:bodyPr wrap="none" rtlCol="0">
            <a:spAutoFit/>
          </a:bodyPr>
          <a:lstStyle/>
          <a:p>
            <a:r>
              <a:rPr lang="pt-PT" dirty="0" smtClean="0">
                <a:solidFill>
                  <a:schemeClr val="accent2"/>
                </a:solidFill>
              </a:rPr>
              <a:t>Cerra fila</a:t>
            </a:r>
            <a:endParaRPr lang="pt-PT" dirty="0">
              <a:solidFill>
                <a:schemeClr val="accent2"/>
              </a:solidFill>
            </a:endParaRPr>
          </a:p>
        </p:txBody>
      </p:sp>
      <p:sp>
        <p:nvSpPr>
          <p:cNvPr id="11" name="Rectângulo arredondado 10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6156176" y="6237312"/>
            <a:ext cx="24482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PT" dirty="0" smtClean="0">
                <a:solidFill>
                  <a:schemeClr val="tx2"/>
                </a:solidFill>
              </a:rPr>
              <a:t>Dentro da sala de aula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14" grpId="0" animBg="1"/>
      <p:bldP spid="15" grpId="0" animBg="1"/>
      <p:bldP spid="11" grpId="0" animBg="1"/>
      <p:bldP spid="1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 algn="just"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6º </a:t>
            </a:r>
            <a:r>
              <a:rPr lang="pt-PT" sz="2200" dirty="0" smtClean="0">
                <a:solidFill>
                  <a:schemeClr val="tx2"/>
                </a:solidFill>
              </a:rPr>
              <a:t>Ao evacuar o edifício, seguem todos em fila indiana, junto à parede, guiando-se pelas setas verdes inscritas no recinto escolar, até ao local de concentração e controlo.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7º</a:t>
            </a:r>
            <a:r>
              <a:rPr lang="pt-PT" sz="2200" dirty="0" smtClean="0">
                <a:solidFill>
                  <a:schemeClr val="tx2"/>
                </a:solidFill>
              </a:rPr>
              <a:t> O trajeto deve ser feito o mais rápido possível mas </a:t>
            </a:r>
            <a:r>
              <a:rPr lang="pt-PT" sz="2200" u="sng" dirty="0" smtClean="0">
                <a:solidFill>
                  <a:schemeClr val="tx2"/>
                </a:solidFill>
              </a:rPr>
              <a:t>sem correr.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pic>
        <p:nvPicPr>
          <p:cNvPr id="7" name="Imagem 6" descr="Digitalizar0002.jpg"/>
          <p:cNvPicPr>
            <a:picLocks noChangeAspect="1"/>
          </p:cNvPicPr>
          <p:nvPr/>
        </p:nvPicPr>
        <p:blipFill>
          <a:blip r:embed="rId3" cstate="print"/>
          <a:srcRect l="7188" t="41600" r="69571" b="42650"/>
          <a:stretch>
            <a:fillRect/>
          </a:stretch>
        </p:blipFill>
        <p:spPr>
          <a:xfrm>
            <a:off x="2843808" y="4005064"/>
            <a:ext cx="2592288" cy="17054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Imagem 7" descr="green_arrows_set_up_clip_art_93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5400000">
            <a:off x="4543197" y="4033868"/>
            <a:ext cx="273631" cy="3600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CaixaDeTexto 8"/>
          <p:cNvSpPr txBox="1"/>
          <p:nvPr/>
        </p:nvSpPr>
        <p:spPr>
          <a:xfrm>
            <a:off x="3059832" y="5733256"/>
            <a:ext cx="244827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Nos corredores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6" grpId="0" animBg="1"/>
      <p:bldP spid="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8º</a:t>
            </a:r>
            <a:r>
              <a:rPr lang="pt-PT" sz="2200" dirty="0" smtClean="0">
                <a:solidFill>
                  <a:schemeClr val="tx2"/>
                </a:solidFill>
              </a:rPr>
              <a:t> No local de concentração e controlo, o grupo deve manter-se unido até informação em contrário.</a:t>
            </a: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 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  <p:pic>
        <p:nvPicPr>
          <p:cNvPr id="7" name="Imagem 6" descr="Digitalizar0002.jpg"/>
          <p:cNvPicPr>
            <a:picLocks noChangeAspect="1"/>
          </p:cNvPicPr>
          <p:nvPr/>
        </p:nvPicPr>
        <p:blipFill>
          <a:blip r:embed="rId3" cstate="print"/>
          <a:srcRect l="52446" t="60500" r="25536" b="23750"/>
          <a:stretch>
            <a:fillRect/>
          </a:stretch>
        </p:blipFill>
        <p:spPr>
          <a:xfrm>
            <a:off x="3347864" y="4077072"/>
            <a:ext cx="2304256" cy="192021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CaixaDeTexto 7"/>
          <p:cNvSpPr txBox="1"/>
          <p:nvPr/>
        </p:nvSpPr>
        <p:spPr>
          <a:xfrm>
            <a:off x="2699792" y="6093296"/>
            <a:ext cx="3528392" cy="369332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PT" dirty="0" smtClean="0">
                <a:solidFill>
                  <a:schemeClr val="tx2"/>
                </a:solidFill>
              </a:rPr>
              <a:t>No local de concentração e controlo</a:t>
            </a:r>
            <a:endParaRPr lang="pt-PT" dirty="0">
              <a:solidFill>
                <a:schemeClr val="tx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1187624" y="2852936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Os alunos não se devem preocupar com os seus haveres, deixando-os na sala de aula.</a:t>
            </a:r>
            <a:endParaRPr lang="pt-PT" sz="2000" dirty="0"/>
          </a:p>
        </p:txBody>
      </p:sp>
      <p:pic>
        <p:nvPicPr>
          <p:cNvPr id="8" name="Imagem 7" descr="Digitalizar0002.jpg"/>
          <p:cNvPicPr>
            <a:picLocks noChangeAspect="1"/>
          </p:cNvPicPr>
          <p:nvPr/>
        </p:nvPicPr>
        <p:blipFill>
          <a:blip r:embed="rId3" cstate="print"/>
          <a:srcRect l="51223" t="22700" r="25536" b="60500"/>
          <a:stretch>
            <a:fillRect/>
          </a:stretch>
        </p:blipFill>
        <p:spPr>
          <a:xfrm>
            <a:off x="3059832" y="4005064"/>
            <a:ext cx="2713802" cy="1800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24" y="2241456"/>
            <a:ext cx="2541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Rectângulo arredondado 6"/>
          <p:cNvSpPr/>
          <p:nvPr/>
        </p:nvSpPr>
        <p:spPr>
          <a:xfrm>
            <a:off x="1259632" y="2780928"/>
            <a:ext cx="7416824" cy="79208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No caso de existirem alunos com mobilidade condicionada, os alunos destacados para os auxiliarem assumem as suas funções.</a:t>
            </a:r>
            <a:endParaRPr lang="pt-PT" sz="2000" dirty="0"/>
          </a:p>
        </p:txBody>
      </p:sp>
      <p:pic>
        <p:nvPicPr>
          <p:cNvPr id="8" name="Imagem 7" descr="cadeira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3933056"/>
            <a:ext cx="2143125" cy="21431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m 9" descr="roubadajair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860032" y="3933056"/>
            <a:ext cx="2503165" cy="244753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790" y="2255388"/>
            <a:ext cx="2541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1043608" y="3429000"/>
            <a:ext cx="741682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000" dirty="0" smtClean="0"/>
              <a:t>Os alunos que, com a devida autorização do docente, tenham abandonado o espaço da aula (por exemplo, para se dirigirem às instalações sanitárias), devem sair do edifício, segundo o percurso assinalado, a partir do local onde se encontram, e ir até ao local de concentração e controlo onde se devem juntar ao grupo da sua turma</a:t>
            </a:r>
            <a:endParaRPr lang="pt-PT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720" y="2246936"/>
            <a:ext cx="2541587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tx2"/>
                </a:solidFill>
                <a:sym typeface="Symbol"/>
              </a:rPr>
              <a:t></a:t>
            </a: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  <a:p>
            <a:endParaRPr lang="pt-PT" sz="2200" dirty="0" smtClean="0">
              <a:solidFill>
                <a:schemeClr val="tx2"/>
              </a:solidFill>
              <a:sym typeface="Symbol"/>
            </a:endParaRPr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864096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5º_Procedimentos a adotar pelos alunos que se encontram noutro espaço da escola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ectângulo arredondado 5"/>
          <p:cNvSpPr/>
          <p:nvPr/>
        </p:nvSpPr>
        <p:spPr>
          <a:xfrm>
            <a:off x="1043608" y="2996952"/>
            <a:ext cx="7416824" cy="19442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pt-PT" sz="2000" dirty="0" smtClean="0"/>
              <a:t>Os alunos que se encontram em espaços como a biblioteca, a sala de alunos, o bar de alunos, </a:t>
            </a:r>
            <a:r>
              <a:rPr lang="pt-PT" sz="2000" dirty="0" err="1" smtClean="0"/>
              <a:t>etc</a:t>
            </a:r>
            <a:r>
              <a:rPr lang="pt-PT" sz="2000" dirty="0" smtClean="0"/>
              <a:t>, durante o exercício, devem seguir as instruções do responsável de grupo </a:t>
            </a:r>
            <a:r>
              <a:rPr lang="pt-PT" sz="2000" smtClean="0"/>
              <a:t>do local.</a:t>
            </a:r>
            <a:endParaRPr lang="pt-PT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pPr algn="just"/>
            <a:r>
              <a:rPr lang="pt-PT" sz="2200" u="sng" dirty="0" smtClean="0">
                <a:solidFill>
                  <a:schemeClr val="tx2"/>
                </a:solidFill>
              </a:rPr>
              <a:t>Um exercício de evacuação </a:t>
            </a:r>
            <a:r>
              <a:rPr lang="pt-PT" sz="2200" dirty="0" smtClean="0">
                <a:solidFill>
                  <a:schemeClr val="tx2"/>
                </a:solidFill>
              </a:rPr>
              <a:t>prepara a comunidade escolar para uma situação de risco, dotando-a de rotinas de comportamentos e de atuações válidas para uma situação real, desenvolvendo, assim, uma cultura de segurança.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algn="just"/>
            <a:r>
              <a:rPr lang="pt-PT" sz="2200" dirty="0" smtClean="0">
                <a:solidFill>
                  <a:schemeClr val="tx2"/>
                </a:solidFill>
              </a:rPr>
              <a:t>Com o objetivo de munir a comunidade escolar com informações fundamentais para um exercício de evacuação, total ou parcial, apresentam-se as seguintes instruções:</a:t>
            </a:r>
          </a:p>
          <a:p>
            <a:endParaRPr lang="pt-PT" dirty="0"/>
          </a:p>
        </p:txBody>
      </p:sp>
      <p:pic>
        <p:nvPicPr>
          <p:cNvPr id="4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1º_ Sinal de início do exercício de evacuação</a:t>
            </a:r>
            <a:endParaRPr lang="pt-PT" sz="3000" dirty="0"/>
          </a:p>
        </p:txBody>
      </p:sp>
      <p:sp>
        <p:nvSpPr>
          <p:cNvPr id="5" name="Seta para baixo 4"/>
          <p:cNvSpPr/>
          <p:nvPr/>
        </p:nvSpPr>
        <p:spPr>
          <a:xfrm>
            <a:off x="2267744" y="2348880"/>
            <a:ext cx="4846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6" name="Seta para baixo 5"/>
          <p:cNvSpPr/>
          <p:nvPr/>
        </p:nvSpPr>
        <p:spPr>
          <a:xfrm>
            <a:off x="6156176" y="2348880"/>
            <a:ext cx="484632" cy="720080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7" name="Rectângulo arredondado 6"/>
          <p:cNvSpPr/>
          <p:nvPr/>
        </p:nvSpPr>
        <p:spPr>
          <a:xfrm>
            <a:off x="827584" y="3140968"/>
            <a:ext cx="3312368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3 toques prolongados de campainha seguidos de pausas </a:t>
            </a:r>
            <a:r>
              <a:rPr lang="pt-PT" sz="2000" dirty="0"/>
              <a:t>-</a:t>
            </a:r>
            <a:r>
              <a:rPr lang="pt-PT" sz="2000" dirty="0" smtClean="0"/>
              <a:t> simulação de sismo</a:t>
            </a:r>
            <a:endParaRPr lang="pt-PT" sz="2000" dirty="0"/>
          </a:p>
        </p:txBody>
      </p:sp>
      <p:sp>
        <p:nvSpPr>
          <p:cNvPr id="8" name="Seta para baixo 7"/>
          <p:cNvSpPr/>
          <p:nvPr/>
        </p:nvSpPr>
        <p:spPr>
          <a:xfrm>
            <a:off x="2339752" y="4437112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9" name="Rectângulo arredondado 8"/>
          <p:cNvSpPr/>
          <p:nvPr/>
        </p:nvSpPr>
        <p:spPr>
          <a:xfrm>
            <a:off x="1187624" y="5445224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Evacuação total do edifício</a:t>
            </a:r>
            <a:endParaRPr lang="pt-PT" sz="2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4788024" y="3140968"/>
            <a:ext cx="3384376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Alerta feito de porta em porta, pelas salas de aula </a:t>
            </a:r>
            <a:r>
              <a:rPr lang="pt-PT" sz="2000" smtClean="0"/>
              <a:t>– simulação </a:t>
            </a:r>
            <a:r>
              <a:rPr lang="pt-PT" sz="2000" dirty="0" smtClean="0"/>
              <a:t>de incêndio</a:t>
            </a:r>
            <a:endParaRPr lang="pt-PT" sz="2000" dirty="0"/>
          </a:p>
        </p:txBody>
      </p:sp>
      <p:sp>
        <p:nvSpPr>
          <p:cNvPr id="11" name="Seta para baixo 10"/>
          <p:cNvSpPr/>
          <p:nvPr/>
        </p:nvSpPr>
        <p:spPr>
          <a:xfrm>
            <a:off x="6228184" y="4437112"/>
            <a:ext cx="484632" cy="978408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2" name="Rectângulo arredondado 11"/>
          <p:cNvSpPr/>
          <p:nvPr/>
        </p:nvSpPr>
        <p:spPr>
          <a:xfrm>
            <a:off x="5004048" y="5445224"/>
            <a:ext cx="2808312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Evacuação parcial do edifício (apenas as salas que foram alertadas)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2º_ Sinalização de emergência</a:t>
            </a:r>
            <a:endParaRPr lang="pt-PT" sz="3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1475656" y="2708920"/>
            <a:ext cx="59766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Nas paredes do recinto escolar encontram-se </a:t>
            </a:r>
            <a:r>
              <a:rPr lang="pt-PT" sz="2000" b="1" u="sng" dirty="0" smtClean="0"/>
              <a:t>SETAS VERDES</a:t>
            </a:r>
            <a:r>
              <a:rPr lang="pt-PT" sz="2000" dirty="0" smtClean="0"/>
              <a:t> que indicam o trajeto a seguir até às saídas de emergência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6" name="Imagem 15" descr="green_arrows_set_up_clip_art_93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3658710" y="4053998"/>
            <a:ext cx="1970336" cy="259254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2º_ Sinalização de emergência</a:t>
            </a:r>
            <a:endParaRPr lang="pt-PT" sz="3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1472444" y="2636912"/>
            <a:ext cx="59766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As saídas de emergência são todas as portas que comunicam com o exterior, devidamente assinalas como </a:t>
            </a:r>
            <a:r>
              <a:rPr lang="pt-PT" sz="2000" b="1" u="sng" dirty="0" smtClean="0"/>
              <a:t>SAÍDAS</a:t>
            </a:r>
            <a:r>
              <a:rPr lang="pt-PT" sz="2000" dirty="0" smtClean="0"/>
              <a:t>.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m 8" descr="47d05fd26de862142edb3e0344b7da67.jpg"/>
          <p:cNvPicPr>
            <a:picLocks noChangeAspect="1"/>
          </p:cNvPicPr>
          <p:nvPr/>
        </p:nvPicPr>
        <p:blipFill>
          <a:blip r:embed="rId3" cstate="print"/>
          <a:srcRect t="29210" b="31100"/>
          <a:stretch>
            <a:fillRect/>
          </a:stretch>
        </p:blipFill>
        <p:spPr>
          <a:xfrm>
            <a:off x="2555776" y="4437112"/>
            <a:ext cx="3810000" cy="15121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3º_ Locais de concentração e controlo</a:t>
            </a:r>
            <a:endParaRPr lang="pt-PT" sz="3000" dirty="0"/>
          </a:p>
        </p:txBody>
      </p:sp>
      <p:sp>
        <p:nvSpPr>
          <p:cNvPr id="10" name="Rectângulo arredondado 9"/>
          <p:cNvSpPr/>
          <p:nvPr/>
        </p:nvSpPr>
        <p:spPr>
          <a:xfrm>
            <a:off x="1619672" y="2636912"/>
            <a:ext cx="5976664" cy="122413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2000" dirty="0" smtClean="0"/>
              <a:t>São os locais onde a comunidade escolar se concentra após a evacuação do edifício</a:t>
            </a:r>
            <a:endParaRPr lang="pt-PT" sz="2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eta para baixo 8"/>
          <p:cNvSpPr/>
          <p:nvPr/>
        </p:nvSpPr>
        <p:spPr>
          <a:xfrm>
            <a:off x="2339752" y="4005064"/>
            <a:ext cx="484632" cy="6480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1" name="Rectângulo arredondado 10"/>
          <p:cNvSpPr/>
          <p:nvPr/>
        </p:nvSpPr>
        <p:spPr>
          <a:xfrm>
            <a:off x="1115616" y="4941168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Relvado do lado poente da escola, junto à ala direita do edifício escolar</a:t>
            </a:r>
            <a:endParaRPr lang="pt-PT" dirty="0"/>
          </a:p>
        </p:txBody>
      </p:sp>
      <p:sp>
        <p:nvSpPr>
          <p:cNvPr id="12" name="Seta para baixo 11"/>
          <p:cNvSpPr/>
          <p:nvPr/>
        </p:nvSpPr>
        <p:spPr>
          <a:xfrm>
            <a:off x="6300192" y="4005064"/>
            <a:ext cx="484632" cy="648072"/>
          </a:xfrm>
          <a:prstGeom prst="downArrow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PT"/>
          </a:p>
        </p:txBody>
      </p:sp>
      <p:sp>
        <p:nvSpPr>
          <p:cNvPr id="16" name="Rectângulo arredondado 15"/>
          <p:cNvSpPr/>
          <p:nvPr/>
        </p:nvSpPr>
        <p:spPr>
          <a:xfrm>
            <a:off x="4932040" y="4941168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Campo de relvado sintético do Complexo Desportivo Vitorino Nemésio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 animBg="1"/>
      <p:bldP spid="9" grpId="0" animBg="1"/>
      <p:bldP spid="11" grpId="0" animBg="1"/>
      <p:bldP spid="12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3º_ Locais de concentração e controlo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Rectângulo arredondado 10"/>
          <p:cNvSpPr/>
          <p:nvPr/>
        </p:nvSpPr>
        <p:spPr>
          <a:xfrm>
            <a:off x="752817" y="5754960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Relvado do lado poente da escola, junto à ala direita do edifício escolar</a:t>
            </a:r>
            <a:endParaRPr lang="pt-PT" dirty="0"/>
          </a:p>
        </p:txBody>
      </p:sp>
      <p:sp>
        <p:nvSpPr>
          <p:cNvPr id="16" name="Rectângulo arredondado 15"/>
          <p:cNvSpPr/>
          <p:nvPr/>
        </p:nvSpPr>
        <p:spPr>
          <a:xfrm>
            <a:off x="5292080" y="5754960"/>
            <a:ext cx="3096344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Campo de relvado sintético do Complexo Desportivo Vitorino Nemésio</a:t>
            </a:r>
            <a:endParaRPr lang="pt-PT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755" y="2636912"/>
            <a:ext cx="4212469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4668" y="2636912"/>
            <a:ext cx="4219820" cy="280831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1º</a:t>
            </a:r>
            <a:r>
              <a:rPr lang="pt-PT" sz="2200" dirty="0" smtClean="0">
                <a:solidFill>
                  <a:schemeClr val="tx2"/>
                </a:solidFill>
              </a:rPr>
              <a:t> Identificar o sinal de início do exercício de evacuação:</a:t>
            </a: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 lvl="1"/>
            <a:r>
              <a:rPr lang="pt-PT" sz="1900" dirty="0" smtClean="0">
                <a:solidFill>
                  <a:schemeClr val="tx2"/>
                </a:solidFill>
              </a:rPr>
              <a:t>3 toques de campainha seguidos de pausa - evacuação total</a:t>
            </a: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/>
            <a:r>
              <a:rPr lang="pt-PT" sz="1900" dirty="0" smtClean="0">
                <a:solidFill>
                  <a:schemeClr val="tx2"/>
                </a:solidFill>
              </a:rPr>
              <a:t>Informação de porta em porta - evacuação parcial</a:t>
            </a: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Imagem 5" descr="cameam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452320" y="3212976"/>
            <a:ext cx="1483990" cy="142739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Imagem 6" descr="1257950572j32x4D.jpg"/>
          <p:cNvPicPr>
            <a:picLocks noChangeAspect="1"/>
          </p:cNvPicPr>
          <p:nvPr/>
        </p:nvPicPr>
        <p:blipFill>
          <a:blip r:embed="rId4" cstate="print"/>
          <a:srcRect l="4641" r="32990"/>
          <a:stretch>
            <a:fillRect/>
          </a:stretch>
        </p:blipFill>
        <p:spPr>
          <a:xfrm>
            <a:off x="7164288" y="4696885"/>
            <a:ext cx="1520526" cy="18284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/>
          <a:p>
            <a:r>
              <a:rPr lang="pt-PT" sz="3600" dirty="0" smtClean="0"/>
              <a:t>GPEE_ESVN</a:t>
            </a:r>
            <a:endParaRPr lang="pt-PT" sz="3600" dirty="0"/>
          </a:p>
        </p:txBody>
      </p:sp>
      <p:sp>
        <p:nvSpPr>
          <p:cNvPr id="3" name="Marcador de Posição de Conteúdo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5069160"/>
          </a:xfrm>
        </p:spPr>
        <p:txBody>
          <a:bodyPr>
            <a:normAutofit/>
          </a:bodyPr>
          <a:lstStyle/>
          <a:p>
            <a:endParaRPr lang="pt-PT" sz="2200" dirty="0" smtClean="0">
              <a:solidFill>
                <a:schemeClr val="tx2"/>
              </a:solidFill>
            </a:endParaRP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pt-PT" sz="2200" dirty="0" smtClean="0">
                <a:solidFill>
                  <a:schemeClr val="accent2"/>
                </a:solidFill>
              </a:rPr>
              <a:t>2º</a:t>
            </a:r>
            <a:r>
              <a:rPr lang="pt-PT" sz="2200" dirty="0" smtClean="0">
                <a:solidFill>
                  <a:schemeClr val="tx2"/>
                </a:solidFill>
              </a:rPr>
              <a:t> Seguir as instruções do professor/responsável de grupo:</a:t>
            </a:r>
          </a:p>
          <a:p>
            <a:pPr lvl="1"/>
            <a:endParaRPr lang="pt-PT" sz="1900" dirty="0" smtClean="0">
              <a:solidFill>
                <a:schemeClr val="tx2"/>
              </a:solidFill>
            </a:endParaRPr>
          </a:p>
          <a:p>
            <a:pPr lvl="1" algn="just"/>
            <a:r>
              <a:rPr lang="pt-PT" sz="1900" dirty="0" smtClean="0">
                <a:solidFill>
                  <a:schemeClr val="tx2"/>
                </a:solidFill>
              </a:rPr>
              <a:t>No caso de uma evacuação total – </a:t>
            </a:r>
            <a:r>
              <a:rPr lang="pt-PT" sz="1900" b="1" dirty="0" smtClean="0">
                <a:solidFill>
                  <a:schemeClr val="tx2"/>
                </a:solidFill>
              </a:rPr>
              <a:t>SIMULAÇÃO DE SISMO</a:t>
            </a:r>
            <a:r>
              <a:rPr lang="pt-PT" sz="1900" dirty="0" smtClean="0">
                <a:solidFill>
                  <a:schemeClr val="tx2"/>
                </a:solidFill>
              </a:rPr>
              <a:t>, os alunos devem colocar-se debaixo das mesas e, conjuntamente com o professor, contar até sessenta.</a:t>
            </a:r>
          </a:p>
          <a:p>
            <a:pPr lvl="1"/>
            <a:r>
              <a:rPr lang="pt-PT" sz="1900" dirty="0" smtClean="0">
                <a:solidFill>
                  <a:schemeClr val="tx2"/>
                </a:solidFill>
              </a:rPr>
              <a:t>As mãos à volta da cabeça ajudam a protegê-la.</a:t>
            </a:r>
          </a:p>
          <a:p>
            <a:endParaRPr lang="pt-PT" sz="2200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pt-PT" dirty="0"/>
          </a:p>
        </p:txBody>
      </p:sp>
      <p:sp>
        <p:nvSpPr>
          <p:cNvPr id="4" name="Rectângulo arredondado 3"/>
          <p:cNvSpPr/>
          <p:nvPr/>
        </p:nvSpPr>
        <p:spPr>
          <a:xfrm>
            <a:off x="683568" y="1628800"/>
            <a:ext cx="7848872" cy="648072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sz="3000" dirty="0" smtClean="0"/>
              <a:t>4º_ Procedimentos a adotar pelos alunos em aula</a:t>
            </a:r>
            <a:endParaRPr lang="pt-PT" sz="3000" dirty="0"/>
          </a:p>
        </p:txBody>
      </p:sp>
      <p:pic>
        <p:nvPicPr>
          <p:cNvPr id="13" name="Marcador de Posição da Imagem 8" descr="vitorino_nemesio.jpg"/>
          <p:cNvPicPr>
            <a:picLocks noChangeAspect="1"/>
          </p:cNvPicPr>
          <p:nvPr/>
        </p:nvPicPr>
        <p:blipFill>
          <a:blip r:embed="rId2" cstate="print"/>
          <a:srcRect t="9835" b="9835"/>
          <a:stretch>
            <a:fillRect/>
          </a:stretch>
        </p:blipFill>
        <p:spPr>
          <a:xfrm>
            <a:off x="7164288" y="188640"/>
            <a:ext cx="1656184" cy="99783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1" name="Imagem 10" descr="Digitalizar0001.jpg"/>
          <p:cNvPicPr>
            <a:picLocks noChangeAspect="1"/>
          </p:cNvPicPr>
          <p:nvPr/>
        </p:nvPicPr>
        <p:blipFill>
          <a:blip r:embed="rId3" cstate="print"/>
          <a:srcRect l="3144" t="13043" r="2455"/>
          <a:stretch>
            <a:fillRect/>
          </a:stretch>
        </p:blipFill>
        <p:spPr>
          <a:xfrm>
            <a:off x="3635896" y="5085184"/>
            <a:ext cx="4176464" cy="1440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Rectângulo arredondado 6"/>
          <p:cNvSpPr/>
          <p:nvPr/>
        </p:nvSpPr>
        <p:spPr>
          <a:xfrm>
            <a:off x="683568" y="2276872"/>
            <a:ext cx="2520280" cy="36004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PT" dirty="0" smtClean="0"/>
              <a:t>Continuação…</a:t>
            </a:r>
            <a:endParaRPr lang="pt-P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" grpId="0" animBg="1"/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Mediano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o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421</TotalTime>
  <Words>793</Words>
  <Application>Microsoft Office PowerPoint</Application>
  <PresentationFormat>Apresentação no Ecrã (4:3)</PresentationFormat>
  <Paragraphs>157</Paragraphs>
  <Slides>17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dos diapositivos</vt:lpstr>
      </vt:variant>
      <vt:variant>
        <vt:i4>17</vt:i4>
      </vt:variant>
    </vt:vector>
  </HeadingPairs>
  <TitlesOfParts>
    <vt:vector size="18" baseType="lpstr">
      <vt:lpstr>Mediano</vt:lpstr>
      <vt:lpstr>Escola Secundária Vitorino Nemésio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  <vt:lpstr>GPEE_ESVN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Diapositivo 1</dc:title>
  <dc:creator>Sandra Machado</dc:creator>
  <cp:lastModifiedBy>João Lopes</cp:lastModifiedBy>
  <cp:revision>148</cp:revision>
  <dcterms:created xsi:type="dcterms:W3CDTF">2012-10-08T22:34:21Z</dcterms:created>
  <dcterms:modified xsi:type="dcterms:W3CDTF">2013-11-28T17:41:57Z</dcterms:modified>
</cp:coreProperties>
</file>