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6888163" cy="10018713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00"/>
    <a:srgbClr val="5B9BD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Estilo Médio 4 - Ênfas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6" autoAdjust="0"/>
    <p:restoredTop sz="94660"/>
  </p:normalViewPr>
  <p:slideViewPr>
    <p:cSldViewPr snapToGrid="0">
      <p:cViewPr>
        <p:scale>
          <a:sx n="80" d="100"/>
          <a:sy n="80" d="100"/>
        </p:scale>
        <p:origin x="-2118" y="15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9D1AF-146F-46B0-AC6F-A43D06BBD215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2273300" y="1252538"/>
            <a:ext cx="234156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8975" y="4821238"/>
            <a:ext cx="5510213" cy="3944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A2AAE-995F-4EAA-81BD-476690A52EFF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530525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pt-BR" smtClean="0"/>
              <a:t>Clique para editar o estilo do subtítulo mestre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54775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535196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2761060" y="761294"/>
            <a:ext cx="831354" cy="1212567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265212" y="761294"/>
            <a:ext cx="2410122" cy="1212567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365479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59776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02524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265212" y="3808766"/>
            <a:ext cx="1620738" cy="9078206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971675" y="3808766"/>
            <a:ext cx="1620739" cy="9078206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778272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3262609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4062324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239774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736301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pt-PT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937359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PT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PT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1A98B-2956-4237-BBF7-34800A1F700E}" type="datetimeFigureOut">
              <a:rPr lang="pt-PT" smtClean="0"/>
              <a:pPr/>
              <a:t>28-10-2017</a:t>
            </a:fld>
            <a:endParaRPr lang="pt-PT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6F6F8-4E72-48F9-A2A2-2660F61C4E38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2847084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430812" y="1288829"/>
            <a:ext cx="5935045" cy="30777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PT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Multiplicação e divisão - Revisões</a:t>
            </a:r>
            <a:endParaRPr lang="pt-PT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ixa de texto 1"/>
          <p:cNvSpPr txBox="1">
            <a:spLocks noChangeArrowheads="1"/>
          </p:cNvSpPr>
          <p:nvPr/>
        </p:nvSpPr>
        <p:spPr bwMode="auto">
          <a:xfrm>
            <a:off x="231275" y="149524"/>
            <a:ext cx="6334125" cy="983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  <a:tabLst>
                <a:tab pos="2943225" algn="l"/>
                <a:tab pos="4445635" algn="ctr"/>
                <a:tab pos="4995545" algn="ctr"/>
              </a:tabLst>
            </a:pPr>
            <a:r>
              <a:rPr lang="x-none" sz="1200" b="1" dirty="0"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x-none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ESCOLA BÁSICA INTEGRADA DE CAPELAS</a:t>
            </a:r>
            <a:endParaRPr lang="pt-PT" sz="1200" b="1" dirty="0"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476500" algn="l"/>
                <a:tab pos="4445635" algn="ctr"/>
              </a:tabLst>
            </a:pPr>
            <a:r>
              <a:rPr lang="en-US" sz="1100" b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r>
              <a:rPr lang="en-US" sz="11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Escolar: </a:t>
            </a:r>
            <a:r>
              <a:rPr lang="en-US" sz="11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2017/ 2018</a:t>
            </a:r>
            <a:endParaRPr lang="pt-PT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2806065" algn="ctr"/>
                <a:tab pos="5612130" algn="r"/>
              </a:tabLst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1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.º </a:t>
            </a:r>
            <a:r>
              <a:rPr lang="en-US" sz="11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</a:t>
            </a:r>
            <a:endParaRPr lang="pt-PT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Nome: 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____________________________________________________Data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1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______/______/____</a:t>
            </a:r>
            <a:endParaRPr lang="pt-PT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m 9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3017" y="207888"/>
            <a:ext cx="495300" cy="54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02" y="198319"/>
            <a:ext cx="419764" cy="551224"/>
          </a:xfrm>
          <a:prstGeom prst="rect">
            <a:avLst/>
          </a:prstGeom>
        </p:spPr>
      </p:pic>
      <p:sp>
        <p:nvSpPr>
          <p:cNvPr id="90" name="object 5"/>
          <p:cNvSpPr txBox="1"/>
          <p:nvPr/>
        </p:nvSpPr>
        <p:spPr>
          <a:xfrm>
            <a:off x="739137" y="4923963"/>
            <a:ext cx="65405" cy="202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 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2" name="object 8"/>
          <p:cNvSpPr txBox="1"/>
          <p:nvPr/>
        </p:nvSpPr>
        <p:spPr>
          <a:xfrm>
            <a:off x="739137" y="6880779"/>
            <a:ext cx="65405" cy="2025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400" spc="-5" dirty="0">
                <a:latin typeface="Calibri"/>
                <a:cs typeface="Calibri"/>
              </a:rPr>
              <a:t> 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3" name="object 26"/>
          <p:cNvSpPr/>
          <p:nvPr/>
        </p:nvSpPr>
        <p:spPr>
          <a:xfrm>
            <a:off x="863342" y="4758960"/>
            <a:ext cx="954024" cy="2133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31"/>
          <p:cNvSpPr/>
          <p:nvPr/>
        </p:nvSpPr>
        <p:spPr>
          <a:xfrm>
            <a:off x="430812" y="2881928"/>
            <a:ext cx="6011359" cy="113398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just">
              <a:lnSpc>
                <a:spcPct val="150000"/>
              </a:lnSpc>
            </a:pPr>
            <a:r>
              <a:rPr lang="pt-P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Hoje a Anita foi colher maçãs ao seu quintal. Ela guardou as maçãs em 3 cestos e em cada cesto colocou 5. Quantas maçãs colheu a Anita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  <a:endParaRPr lang="pt-PT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Completa as expressões matemáticas.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5" name="Grupo 94"/>
          <p:cNvGrpSpPr/>
          <p:nvPr/>
        </p:nvGrpSpPr>
        <p:grpSpPr>
          <a:xfrm>
            <a:off x="2339034" y="1751237"/>
            <a:ext cx="4226366" cy="885209"/>
            <a:chOff x="2658299" y="8668068"/>
            <a:chExt cx="4714631" cy="930274"/>
          </a:xfrm>
        </p:grpSpPr>
        <p:sp>
          <p:nvSpPr>
            <p:cNvPr id="96" name="object 11"/>
            <p:cNvSpPr txBox="1"/>
            <p:nvPr/>
          </p:nvSpPr>
          <p:spPr>
            <a:xfrm>
              <a:off x="3884291" y="8966455"/>
              <a:ext cx="6540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Chamada rectangular 92"/>
            <p:cNvSpPr/>
            <p:nvPr/>
          </p:nvSpPr>
          <p:spPr>
            <a:xfrm>
              <a:off x="2658299" y="8668068"/>
              <a:ext cx="4714631" cy="930274"/>
            </a:xfrm>
            <a:prstGeom prst="wedgeRectCallout">
              <a:avLst>
                <a:gd name="adj1" fmla="val -55795"/>
                <a:gd name="adj2" fmla="val -693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r>
                <a:rPr lang="pt-PT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Uma adição de parcelas iguais pode ser transformada numa </a:t>
              </a:r>
              <a:r>
                <a:rPr lang="pt-PT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multiplicação.</a:t>
              </a:r>
            </a:p>
            <a:p>
              <a:pPr algn="ctr">
                <a:spcBef>
                  <a:spcPts val="300"/>
                </a:spcBef>
                <a:spcAft>
                  <a:spcPts val="300"/>
                </a:spcAft>
              </a:pPr>
              <a:r>
                <a:rPr lang="pt-PT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 sinal da multiplicação é o “</a:t>
              </a:r>
              <a:r>
                <a:rPr lang="pt-PT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r>
                <a:rPr lang="pt-PT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” e lê-se “</a:t>
              </a:r>
              <a:r>
                <a:rPr lang="pt-PT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vezes”.</a:t>
              </a:r>
              <a:endParaRPr lang="pt-PT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9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47" y="3766803"/>
            <a:ext cx="716323" cy="68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43" y="3753824"/>
            <a:ext cx="716323" cy="68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831" y="3749262"/>
            <a:ext cx="716323" cy="687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CaixaDeTexto 101"/>
          <p:cNvSpPr txBox="1"/>
          <p:nvPr/>
        </p:nvSpPr>
        <p:spPr>
          <a:xfrm>
            <a:off x="407673" y="4693130"/>
            <a:ext cx="6119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R.: ___________________________________________________________________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Imagem 102"/>
          <p:cNvPicPr/>
          <p:nvPr/>
        </p:nvPicPr>
        <p:blipFill>
          <a:blip r:embed="rId7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7919" flipH="1">
            <a:off x="967658" y="1847818"/>
            <a:ext cx="1072303" cy="782898"/>
          </a:xfrm>
          <a:prstGeom prst="rect">
            <a:avLst/>
          </a:prstGeom>
        </p:spPr>
      </p:pic>
      <p:sp>
        <p:nvSpPr>
          <p:cNvPr id="104" name="CaixaDeTexto 103"/>
          <p:cNvSpPr txBox="1"/>
          <p:nvPr/>
        </p:nvSpPr>
        <p:spPr>
          <a:xfrm>
            <a:off x="345347" y="5379345"/>
            <a:ext cx="609682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Observa a figura e completa.</a:t>
            </a:r>
            <a:endParaRPr lang="pt-PT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pt-PT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614488" algn="just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Há ___ linhas com ___.</a:t>
            </a:r>
          </a:p>
          <a:p>
            <a:pPr marL="1614488" algn="just">
              <a:spcBef>
                <a:spcPts val="600"/>
              </a:spcBef>
              <a:spcAft>
                <a:spcPts val="600"/>
              </a:spcAft>
            </a:pP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pt-P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marL="1614488" algn="just"/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    Há ___ colunas com ___.</a:t>
            </a:r>
          </a:p>
          <a:p>
            <a:pPr algn="just"/>
            <a:endParaRPr lang="pt-PT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273050"/>
            <a:r>
              <a:rPr lang="pt-P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 figura existem …… quadrados.</a:t>
            </a:r>
            <a:endParaRPr lang="pt-PT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CaixaDeTexto 104"/>
          <p:cNvSpPr txBox="1"/>
          <p:nvPr/>
        </p:nvSpPr>
        <p:spPr>
          <a:xfrm>
            <a:off x="4063537" y="5747441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        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___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___ = ___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7" name="Tabela 10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78183285"/>
              </p:ext>
            </p:extLst>
          </p:nvPr>
        </p:nvGraphicFramePr>
        <p:xfrm>
          <a:off x="919348" y="5694299"/>
          <a:ext cx="838200" cy="1034416"/>
        </p:xfrm>
        <a:graphic>
          <a:graphicData uri="http://schemas.openxmlformats.org/drawingml/2006/table">
            <a:tbl>
              <a:tblPr firstRow="1" firstCol="1" bandRow="1"/>
              <a:tblGrid>
                <a:gridCol w="279400"/>
                <a:gridCol w="279400"/>
                <a:gridCol w="279400"/>
              </a:tblGrid>
              <a:tr h="258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PT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" name="CaixaDeTexto 111"/>
          <p:cNvSpPr txBox="1"/>
          <p:nvPr/>
        </p:nvSpPr>
        <p:spPr>
          <a:xfrm>
            <a:off x="3101636" y="3758912"/>
            <a:ext cx="291139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_____ + ____ + ____ = ____</a:t>
            </a:r>
          </a:p>
          <a:p>
            <a:pPr algn="ctr"/>
            <a:r>
              <a:rPr lang="pt-P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algn="ctr"/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____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____ =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____</a:t>
            </a:r>
          </a:p>
        </p:txBody>
      </p:sp>
      <p:grpSp>
        <p:nvGrpSpPr>
          <p:cNvPr id="113" name="Grupo 112"/>
          <p:cNvGrpSpPr/>
          <p:nvPr/>
        </p:nvGrpSpPr>
        <p:grpSpPr>
          <a:xfrm>
            <a:off x="2277587" y="8945692"/>
            <a:ext cx="4226366" cy="728692"/>
            <a:chOff x="2658299" y="8832553"/>
            <a:chExt cx="4714631" cy="765789"/>
          </a:xfrm>
        </p:grpSpPr>
        <p:sp>
          <p:nvSpPr>
            <p:cNvPr id="114" name="object 11"/>
            <p:cNvSpPr txBox="1"/>
            <p:nvPr/>
          </p:nvSpPr>
          <p:spPr>
            <a:xfrm>
              <a:off x="3884291" y="8966455"/>
              <a:ext cx="65405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</a:pPr>
              <a:r>
                <a:rPr sz="1200" spc="-5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Chamada rectangular 92"/>
            <p:cNvSpPr/>
            <p:nvPr/>
          </p:nvSpPr>
          <p:spPr>
            <a:xfrm>
              <a:off x="2658299" y="8832553"/>
              <a:ext cx="4714631" cy="765789"/>
            </a:xfrm>
            <a:prstGeom prst="wedgeRectCallout">
              <a:avLst>
                <a:gd name="adj1" fmla="val -55795"/>
                <a:gd name="adj2" fmla="val -6935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Numa </a:t>
              </a:r>
              <a:r>
                <a:rPr lang="pt-PT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multiplicação</a:t>
              </a:r>
              <a:r>
                <a:rPr lang="pt-PT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podemos trocar a ordem dos fatores que o produto não se altera. Chama-se </a:t>
              </a:r>
              <a:r>
                <a:rPr lang="pt-PT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propriedade comutativa</a:t>
              </a:r>
              <a:r>
                <a:rPr lang="pt-PT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da multiplicação.</a:t>
              </a:r>
            </a:p>
          </p:txBody>
        </p:sp>
      </p:grpSp>
      <p:pic>
        <p:nvPicPr>
          <p:cNvPr id="116" name="Imagem 115"/>
          <p:cNvPicPr/>
          <p:nvPr/>
        </p:nvPicPr>
        <p:blipFill>
          <a:blip r:embed="rId9" cstate="print">
            <a:extLst>
              <a:ext uri="{BEBA8EAE-BF5A-486C-A8C5-ECC9F3942E4B}">
                <a14:imgProps xmlns=""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57919" flipH="1">
            <a:off x="1040888" y="8988902"/>
            <a:ext cx="940057" cy="642272"/>
          </a:xfrm>
          <a:prstGeom prst="rect">
            <a:avLst/>
          </a:prstGeom>
        </p:spPr>
      </p:pic>
      <p:sp>
        <p:nvSpPr>
          <p:cNvPr id="117" name="object 31"/>
          <p:cNvSpPr/>
          <p:nvPr/>
        </p:nvSpPr>
        <p:spPr>
          <a:xfrm>
            <a:off x="468036" y="7272501"/>
            <a:ext cx="6011359" cy="2907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just">
              <a:lnSpc>
                <a:spcPct val="150000"/>
              </a:lnSpc>
            </a:pPr>
            <a:r>
              <a:rPr lang="pt-P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Completa os espaços em branco.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8" name="Grupo 117"/>
          <p:cNvGrpSpPr/>
          <p:nvPr/>
        </p:nvGrpSpPr>
        <p:grpSpPr>
          <a:xfrm>
            <a:off x="462521" y="7597517"/>
            <a:ext cx="1819494" cy="983670"/>
            <a:chOff x="773580" y="1247740"/>
            <a:chExt cx="1819494" cy="983670"/>
          </a:xfrm>
        </p:grpSpPr>
        <p:sp>
          <p:nvSpPr>
            <p:cNvPr id="119" name="Retângulo 118"/>
            <p:cNvSpPr/>
            <p:nvPr/>
          </p:nvSpPr>
          <p:spPr>
            <a:xfrm>
              <a:off x="1050877" y="1247740"/>
              <a:ext cx="1542197" cy="4855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dirty="0"/>
                <a:t>5 x 3 </a:t>
              </a:r>
              <a:r>
                <a:rPr lang="pt-PT" dirty="0" smtClean="0"/>
                <a:t>= __</a:t>
              </a:r>
              <a:endParaRPr lang="pt-PT" dirty="0"/>
            </a:p>
          </p:txBody>
        </p:sp>
        <p:sp>
          <p:nvSpPr>
            <p:cNvPr id="120" name="Retângulo 119"/>
            <p:cNvSpPr/>
            <p:nvPr/>
          </p:nvSpPr>
          <p:spPr>
            <a:xfrm>
              <a:off x="1050877" y="1745884"/>
              <a:ext cx="1542197" cy="4855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3 x </a:t>
              </a:r>
              <a:r>
                <a:rPr lang="pt-PT" dirty="0"/>
                <a:t>5 </a:t>
              </a:r>
              <a:r>
                <a:rPr lang="pt-PT" dirty="0" smtClean="0"/>
                <a:t>= __</a:t>
              </a:r>
              <a:endParaRPr lang="pt-PT" dirty="0"/>
            </a:p>
          </p:txBody>
        </p:sp>
        <p:sp>
          <p:nvSpPr>
            <p:cNvPr id="121" name="Seta curvada à direita 13"/>
            <p:cNvSpPr/>
            <p:nvPr/>
          </p:nvSpPr>
          <p:spPr>
            <a:xfrm>
              <a:off x="773580" y="1490503"/>
              <a:ext cx="372832" cy="498144"/>
            </a:xfrm>
            <a:prstGeom prst="curved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122" name="Oval 14"/>
            <p:cNvSpPr/>
            <p:nvPr/>
          </p:nvSpPr>
          <p:spPr>
            <a:xfrm>
              <a:off x="1050877" y="1459281"/>
              <a:ext cx="204716" cy="14722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23" name="Oval 15"/>
            <p:cNvSpPr/>
            <p:nvPr/>
          </p:nvSpPr>
          <p:spPr>
            <a:xfrm>
              <a:off x="1050877" y="1817443"/>
              <a:ext cx="204716" cy="14722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124" name="Grupo 123"/>
          <p:cNvGrpSpPr/>
          <p:nvPr/>
        </p:nvGrpSpPr>
        <p:grpSpPr>
          <a:xfrm>
            <a:off x="2388255" y="7603826"/>
            <a:ext cx="1819494" cy="983670"/>
            <a:chOff x="773580" y="1247740"/>
            <a:chExt cx="1819494" cy="983670"/>
          </a:xfrm>
        </p:grpSpPr>
        <p:sp>
          <p:nvSpPr>
            <p:cNvPr id="125" name="Retângulo 124"/>
            <p:cNvSpPr/>
            <p:nvPr/>
          </p:nvSpPr>
          <p:spPr>
            <a:xfrm>
              <a:off x="1050877" y="1247740"/>
              <a:ext cx="1542197" cy="4855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4 </a:t>
              </a:r>
              <a:r>
                <a:rPr lang="pt-PT" dirty="0"/>
                <a:t>x </a:t>
              </a:r>
              <a:r>
                <a:rPr lang="pt-PT" dirty="0" smtClean="0"/>
                <a:t>6 = __ </a:t>
              </a:r>
              <a:endParaRPr lang="pt-PT" dirty="0"/>
            </a:p>
          </p:txBody>
        </p:sp>
        <p:sp>
          <p:nvSpPr>
            <p:cNvPr id="126" name="Retângulo 125"/>
            <p:cNvSpPr/>
            <p:nvPr/>
          </p:nvSpPr>
          <p:spPr>
            <a:xfrm>
              <a:off x="1050877" y="1745884"/>
              <a:ext cx="1542197" cy="4855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__ x 4 </a:t>
              </a:r>
              <a:r>
                <a:rPr lang="pt-PT" dirty="0"/>
                <a:t>=  </a:t>
              </a:r>
              <a:r>
                <a:rPr lang="pt-PT" dirty="0" smtClean="0"/>
                <a:t>__</a:t>
              </a:r>
              <a:endParaRPr lang="pt-PT" dirty="0"/>
            </a:p>
          </p:txBody>
        </p:sp>
        <p:sp>
          <p:nvSpPr>
            <p:cNvPr id="127" name="Seta curvada à direita 13"/>
            <p:cNvSpPr/>
            <p:nvPr/>
          </p:nvSpPr>
          <p:spPr>
            <a:xfrm>
              <a:off x="773580" y="1490503"/>
              <a:ext cx="372832" cy="498144"/>
            </a:xfrm>
            <a:prstGeom prst="curved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128" name="Oval 14"/>
            <p:cNvSpPr/>
            <p:nvPr/>
          </p:nvSpPr>
          <p:spPr>
            <a:xfrm>
              <a:off x="1050877" y="1459281"/>
              <a:ext cx="204716" cy="14722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29" name="Oval 15"/>
            <p:cNvSpPr/>
            <p:nvPr/>
          </p:nvSpPr>
          <p:spPr>
            <a:xfrm>
              <a:off x="1050877" y="1817443"/>
              <a:ext cx="204716" cy="14722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130" name="Grupo 129"/>
          <p:cNvGrpSpPr/>
          <p:nvPr/>
        </p:nvGrpSpPr>
        <p:grpSpPr>
          <a:xfrm>
            <a:off x="4358186" y="7603826"/>
            <a:ext cx="1819494" cy="983670"/>
            <a:chOff x="773580" y="1247740"/>
            <a:chExt cx="1819494" cy="983670"/>
          </a:xfrm>
        </p:grpSpPr>
        <p:sp>
          <p:nvSpPr>
            <p:cNvPr id="131" name="Retângulo 130"/>
            <p:cNvSpPr/>
            <p:nvPr/>
          </p:nvSpPr>
          <p:spPr>
            <a:xfrm>
              <a:off x="1050877" y="1247740"/>
              <a:ext cx="1542197" cy="4855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2 </a:t>
              </a:r>
              <a:r>
                <a:rPr lang="pt-PT" dirty="0"/>
                <a:t>x </a:t>
              </a:r>
              <a:r>
                <a:rPr lang="pt-PT" dirty="0" smtClean="0"/>
                <a:t>9 = __</a:t>
              </a:r>
              <a:endParaRPr lang="pt-PT" dirty="0"/>
            </a:p>
          </p:txBody>
        </p:sp>
        <p:sp>
          <p:nvSpPr>
            <p:cNvPr id="132" name="Retângulo 131"/>
            <p:cNvSpPr/>
            <p:nvPr/>
          </p:nvSpPr>
          <p:spPr>
            <a:xfrm>
              <a:off x="1050877" y="1745884"/>
              <a:ext cx="1542197" cy="4855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pt-PT" dirty="0" smtClean="0"/>
                <a:t>__ x 2 </a:t>
              </a:r>
              <a:r>
                <a:rPr lang="pt-PT" dirty="0"/>
                <a:t>=  </a:t>
              </a:r>
              <a:r>
                <a:rPr lang="pt-PT" dirty="0" smtClean="0"/>
                <a:t>__</a:t>
              </a:r>
              <a:endParaRPr lang="pt-PT" dirty="0"/>
            </a:p>
          </p:txBody>
        </p:sp>
        <p:sp>
          <p:nvSpPr>
            <p:cNvPr id="133" name="Seta curvada à direita 13"/>
            <p:cNvSpPr/>
            <p:nvPr/>
          </p:nvSpPr>
          <p:spPr>
            <a:xfrm>
              <a:off x="773580" y="1490503"/>
              <a:ext cx="372832" cy="498144"/>
            </a:xfrm>
            <a:prstGeom prst="curvedRigh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tx1"/>
                </a:solidFill>
              </a:endParaRPr>
            </a:p>
          </p:txBody>
        </p:sp>
        <p:sp>
          <p:nvSpPr>
            <p:cNvPr id="134" name="Oval 14"/>
            <p:cNvSpPr/>
            <p:nvPr/>
          </p:nvSpPr>
          <p:spPr>
            <a:xfrm>
              <a:off x="1050877" y="1459281"/>
              <a:ext cx="204716" cy="14722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35" name="Oval 15"/>
            <p:cNvSpPr/>
            <p:nvPr/>
          </p:nvSpPr>
          <p:spPr>
            <a:xfrm>
              <a:off x="1050877" y="1817443"/>
              <a:ext cx="204716" cy="147228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46" name="CaixaDeTexto 45"/>
          <p:cNvSpPr txBox="1"/>
          <p:nvPr/>
        </p:nvSpPr>
        <p:spPr>
          <a:xfrm>
            <a:off x="4109059" y="6244226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        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___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x ___ = ___</a:t>
            </a:r>
            <a:endParaRPr lang="pt-PT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053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o explicativo em forma de nuvem 61"/>
          <p:cNvSpPr/>
          <p:nvPr/>
        </p:nvSpPr>
        <p:spPr>
          <a:xfrm>
            <a:off x="3742301" y="3959872"/>
            <a:ext cx="1964217" cy="742304"/>
          </a:xfrm>
          <a:prstGeom prst="cloudCallout">
            <a:avLst>
              <a:gd name="adj1" fmla="val 38498"/>
              <a:gd name="adj2" fmla="val 56629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44466" y="1225280"/>
            <a:ext cx="5780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- A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Ana comprou alguns cachos de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bananas. Em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cada cacho há 10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bananas. Há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40 bananas no total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Quantos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cachos de bananas é que ela comprou?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872291" y="2137689"/>
            <a:ext cx="1878080" cy="276376"/>
            <a:chOff x="850842" y="8417864"/>
            <a:chExt cx="2293585" cy="428258"/>
          </a:xfrm>
        </p:grpSpPr>
        <p:sp>
          <p:nvSpPr>
            <p:cNvPr id="7" name="Retângulo arredondado 17"/>
            <p:cNvSpPr>
              <a:spLocks noChangeAspect="1"/>
            </p:cNvSpPr>
            <p:nvPr/>
          </p:nvSpPr>
          <p:spPr>
            <a:xfrm>
              <a:off x="850842" y="8417864"/>
              <a:ext cx="490489" cy="391841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463"/>
            </a:p>
          </p:txBody>
        </p:sp>
        <p:sp>
          <p:nvSpPr>
            <p:cNvPr id="8" name="Igual 7"/>
            <p:cNvSpPr/>
            <p:nvPr/>
          </p:nvSpPr>
          <p:spPr>
            <a:xfrm>
              <a:off x="2371269" y="8495967"/>
              <a:ext cx="217624" cy="251977"/>
            </a:xfrm>
            <a:prstGeom prst="mathEqual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463">
                <a:solidFill>
                  <a:schemeClr val="tx1"/>
                </a:solidFill>
              </a:endParaRPr>
            </a:p>
          </p:txBody>
        </p:sp>
        <p:sp>
          <p:nvSpPr>
            <p:cNvPr id="9" name="Retângulo arredondado 19"/>
            <p:cNvSpPr>
              <a:spLocks noChangeAspect="1"/>
            </p:cNvSpPr>
            <p:nvPr/>
          </p:nvSpPr>
          <p:spPr>
            <a:xfrm>
              <a:off x="1786855" y="8426500"/>
              <a:ext cx="490489" cy="391841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463"/>
            </a:p>
          </p:txBody>
        </p:sp>
        <p:sp>
          <p:nvSpPr>
            <p:cNvPr id="10" name="Retângulo arredondado 20"/>
            <p:cNvSpPr>
              <a:spLocks noChangeAspect="1"/>
            </p:cNvSpPr>
            <p:nvPr/>
          </p:nvSpPr>
          <p:spPr>
            <a:xfrm>
              <a:off x="2653938" y="8454281"/>
              <a:ext cx="490489" cy="391841"/>
            </a:xfrm>
            <a:prstGeom prst="round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sz="1463"/>
            </a:p>
          </p:txBody>
        </p:sp>
      </p:grpSp>
      <p:sp>
        <p:nvSpPr>
          <p:cNvPr id="11" name="CaixaDeTexto 10"/>
          <p:cNvSpPr txBox="1"/>
          <p:nvPr/>
        </p:nvSpPr>
        <p:spPr>
          <a:xfrm>
            <a:off x="318204" y="2999237"/>
            <a:ext cx="6072651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63" dirty="0"/>
              <a:t>R:. </a:t>
            </a:r>
            <a:r>
              <a:rPr lang="pt-PT" sz="1463" dirty="0" smtClean="0"/>
              <a:t>____________________________________________________________</a:t>
            </a:r>
            <a:endParaRPr lang="pt-PT" sz="1463" dirty="0"/>
          </a:p>
        </p:txBody>
      </p:sp>
      <p:sp>
        <p:nvSpPr>
          <p:cNvPr id="18" name="CaixaDeTexto 17"/>
          <p:cNvSpPr txBox="1"/>
          <p:nvPr/>
        </p:nvSpPr>
        <p:spPr>
          <a:xfrm>
            <a:off x="278418" y="3424262"/>
            <a:ext cx="6098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– A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Helena apanhou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42 conchas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e quer distribuí-las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em quantidades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iguais por </a:t>
            </a:r>
            <a:r>
              <a:rPr lang="pt-PT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6 caixas. Com </a:t>
            </a:r>
            <a:r>
              <a:rPr lang="pt-PT" sz="1200" dirty="0">
                <a:latin typeface="Arial" panose="020B0604020202020204" pitchFamily="34" charset="0"/>
                <a:cs typeface="Arial" panose="020B0604020202020204" pitchFamily="34" charset="0"/>
              </a:rPr>
              <a:t>quantas conchas vai ficar cada caixa?</a:t>
            </a:r>
          </a:p>
        </p:txBody>
      </p:sp>
      <p:sp>
        <p:nvSpPr>
          <p:cNvPr id="32" name="CaixaDeTexto 31"/>
          <p:cNvSpPr txBox="1"/>
          <p:nvPr/>
        </p:nvSpPr>
        <p:spPr>
          <a:xfrm>
            <a:off x="318204" y="5016387"/>
            <a:ext cx="6072651" cy="317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63" dirty="0"/>
              <a:t>R:. </a:t>
            </a:r>
            <a:r>
              <a:rPr lang="pt-PT" sz="1463" dirty="0" smtClean="0"/>
              <a:t>____________________________________________________________</a:t>
            </a:r>
            <a:endParaRPr lang="pt-PT" sz="1463" dirty="0"/>
          </a:p>
        </p:txBody>
      </p:sp>
      <p:pic>
        <p:nvPicPr>
          <p:cNvPr id="33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03756" flipH="1">
            <a:off x="5368594" y="405269"/>
            <a:ext cx="1151751" cy="752256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4" name="Texto explicativo retangular com cantos arredondados 33"/>
          <p:cNvSpPr/>
          <p:nvPr/>
        </p:nvSpPr>
        <p:spPr>
          <a:xfrm>
            <a:off x="1124546" y="359615"/>
            <a:ext cx="3877644" cy="704025"/>
          </a:xfrm>
          <a:prstGeom prst="wedgeRoundRectCallout">
            <a:avLst>
              <a:gd name="adj1" fmla="val 58370"/>
              <a:gd name="adj2" fmla="val -19621"/>
              <a:gd name="adj3" fmla="val 16667"/>
            </a:avLst>
          </a:prstGeom>
          <a:solidFill>
            <a:schemeClr val="bg1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Usamos a operação da </a:t>
            </a:r>
            <a:r>
              <a:rPr lang="pt-PT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divisão</a:t>
            </a:r>
            <a:r>
              <a:rPr lang="pt-PT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quando queremos dividir um todo em partes iguais.</a:t>
            </a:r>
            <a:endParaRPr lang="pt-PT" sz="1200" b="1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PT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 resultado de uma divisão chamamos </a:t>
            </a:r>
            <a:r>
              <a:rPr lang="pt-PT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quociente</a:t>
            </a:r>
            <a:r>
              <a:rPr lang="pt-PT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pt-PT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5051" flipH="1">
            <a:off x="5531101" y="2529867"/>
            <a:ext cx="802610" cy="493012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6" name="Texto explicativo em forma de nuvem 35"/>
          <p:cNvSpPr/>
          <p:nvPr/>
        </p:nvSpPr>
        <p:spPr>
          <a:xfrm>
            <a:off x="3789802" y="1922764"/>
            <a:ext cx="1964217" cy="742304"/>
          </a:xfrm>
          <a:prstGeom prst="cloudCallout">
            <a:avLst>
              <a:gd name="adj1" fmla="val 38498"/>
              <a:gd name="adj2" fmla="val 56629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 x 10 = 40</a:t>
            </a:r>
            <a:endParaRPr lang="pt-PT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aixaDeTexto 5"/>
          <p:cNvSpPr txBox="1">
            <a:spLocks noChangeArrowheads="1"/>
          </p:cNvSpPr>
          <p:nvPr/>
        </p:nvSpPr>
        <p:spPr bwMode="auto">
          <a:xfrm>
            <a:off x="341096" y="5478374"/>
            <a:ext cx="611385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altLang="pt-PT" sz="1200" b="1" dirty="0" smtClean="0">
                <a:latin typeface="Arial" panose="020B0604020202020204" pitchFamily="34" charset="0"/>
              </a:rPr>
              <a:t>6</a:t>
            </a:r>
            <a:r>
              <a:rPr lang="pt-PT" altLang="pt-PT" sz="1200" dirty="0" smtClean="0">
                <a:latin typeface="Arial" panose="020B0604020202020204" pitchFamily="34" charset="0"/>
              </a:rPr>
              <a:t> – Completa os espaços em branco, relacionando a multiplicação com a divisão. </a:t>
            </a:r>
            <a:endParaRPr lang="pt-PT" altLang="pt-PT" sz="1200" dirty="0">
              <a:latin typeface="Arial" panose="020B0604020202020204" pitchFamily="34" charset="0"/>
            </a:endParaRPr>
          </a:p>
        </p:txBody>
      </p:sp>
      <p:grpSp>
        <p:nvGrpSpPr>
          <p:cNvPr id="41" name="Grupo 40"/>
          <p:cNvGrpSpPr/>
          <p:nvPr/>
        </p:nvGrpSpPr>
        <p:grpSpPr>
          <a:xfrm>
            <a:off x="397150" y="5832402"/>
            <a:ext cx="1753545" cy="1175658"/>
            <a:chOff x="351480" y="7410590"/>
            <a:chExt cx="1753545" cy="1175658"/>
          </a:xfrm>
        </p:grpSpPr>
        <p:sp>
          <p:nvSpPr>
            <p:cNvPr id="42" name="Retângulo 41"/>
            <p:cNvSpPr/>
            <p:nvPr/>
          </p:nvSpPr>
          <p:spPr>
            <a:xfrm>
              <a:off x="505691" y="7410590"/>
              <a:ext cx="1599334" cy="51162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x 2 = 16</a:t>
              </a:r>
              <a:endParaRPr lang="pt-P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tângulo 42"/>
            <p:cNvSpPr/>
            <p:nvPr/>
          </p:nvSpPr>
          <p:spPr>
            <a:xfrm>
              <a:off x="505691" y="8074619"/>
              <a:ext cx="1599334" cy="51162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PT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16 : 2 =</a:t>
              </a:r>
              <a:endParaRPr lang="pt-P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orma livre 43"/>
            <p:cNvSpPr/>
            <p:nvPr/>
          </p:nvSpPr>
          <p:spPr>
            <a:xfrm>
              <a:off x="351480" y="7629052"/>
              <a:ext cx="226269" cy="776157"/>
            </a:xfrm>
            <a:custGeom>
              <a:avLst/>
              <a:gdLst>
                <a:gd name="connsiteX0" fmla="*/ 216744 w 226269"/>
                <a:gd name="connsiteY0" fmla="*/ 14157 h 776157"/>
                <a:gd name="connsiteX1" fmla="*/ 35769 w 226269"/>
                <a:gd name="connsiteY1" fmla="*/ 80832 h 776157"/>
                <a:gd name="connsiteX2" fmla="*/ 16719 w 226269"/>
                <a:gd name="connsiteY2" fmla="*/ 633282 h 776157"/>
                <a:gd name="connsiteX3" fmla="*/ 226269 w 226269"/>
                <a:gd name="connsiteY3" fmla="*/ 776157 h 776157"/>
                <a:gd name="connsiteX4" fmla="*/ 226269 w 226269"/>
                <a:gd name="connsiteY4" fmla="*/ 776157 h 776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269" h="776157">
                  <a:moveTo>
                    <a:pt x="216744" y="14157"/>
                  </a:moveTo>
                  <a:cubicBezTo>
                    <a:pt x="142925" y="-4100"/>
                    <a:pt x="69106" y="-22356"/>
                    <a:pt x="35769" y="80832"/>
                  </a:cubicBezTo>
                  <a:cubicBezTo>
                    <a:pt x="2431" y="184020"/>
                    <a:pt x="-15031" y="517395"/>
                    <a:pt x="16719" y="633282"/>
                  </a:cubicBezTo>
                  <a:cubicBezTo>
                    <a:pt x="48469" y="749170"/>
                    <a:pt x="226269" y="776157"/>
                    <a:pt x="226269" y="776157"/>
                  </a:cubicBezTo>
                  <a:lnTo>
                    <a:pt x="226269" y="776157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5" name="Retângulo de cantos arredondados 44"/>
            <p:cNvSpPr/>
            <p:nvPr/>
          </p:nvSpPr>
          <p:spPr>
            <a:xfrm>
              <a:off x="664832" y="7515124"/>
              <a:ext cx="346184" cy="30255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46" name="Retângulo de cantos arredondados 45"/>
            <p:cNvSpPr/>
            <p:nvPr/>
          </p:nvSpPr>
          <p:spPr>
            <a:xfrm>
              <a:off x="1631018" y="8179153"/>
              <a:ext cx="346184" cy="30255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47" name="Grupo 46"/>
          <p:cNvGrpSpPr/>
          <p:nvPr/>
        </p:nvGrpSpPr>
        <p:grpSpPr>
          <a:xfrm>
            <a:off x="2504081" y="5842691"/>
            <a:ext cx="1727157" cy="1175658"/>
            <a:chOff x="2482893" y="7410590"/>
            <a:chExt cx="1727157" cy="1175658"/>
          </a:xfrm>
        </p:grpSpPr>
        <p:sp>
          <p:nvSpPr>
            <p:cNvPr id="48" name="Retângulo 47"/>
            <p:cNvSpPr/>
            <p:nvPr/>
          </p:nvSpPr>
          <p:spPr>
            <a:xfrm>
              <a:off x="2610716" y="7410590"/>
              <a:ext cx="1599334" cy="51162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 x        = 36</a:t>
              </a:r>
              <a:endParaRPr lang="pt-P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Retângulo 48"/>
            <p:cNvSpPr/>
            <p:nvPr/>
          </p:nvSpPr>
          <p:spPr>
            <a:xfrm>
              <a:off x="2610716" y="8074619"/>
              <a:ext cx="1599334" cy="511629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PT" sz="14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      36 : 4 =   </a:t>
              </a:r>
              <a:endParaRPr lang="pt-PT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orma livre 49"/>
            <p:cNvSpPr/>
            <p:nvPr/>
          </p:nvSpPr>
          <p:spPr>
            <a:xfrm>
              <a:off x="2482893" y="7615452"/>
              <a:ext cx="226269" cy="776157"/>
            </a:xfrm>
            <a:custGeom>
              <a:avLst/>
              <a:gdLst>
                <a:gd name="connsiteX0" fmla="*/ 216744 w 226269"/>
                <a:gd name="connsiteY0" fmla="*/ 14157 h 776157"/>
                <a:gd name="connsiteX1" fmla="*/ 35769 w 226269"/>
                <a:gd name="connsiteY1" fmla="*/ 80832 h 776157"/>
                <a:gd name="connsiteX2" fmla="*/ 16719 w 226269"/>
                <a:gd name="connsiteY2" fmla="*/ 633282 h 776157"/>
                <a:gd name="connsiteX3" fmla="*/ 226269 w 226269"/>
                <a:gd name="connsiteY3" fmla="*/ 776157 h 776157"/>
                <a:gd name="connsiteX4" fmla="*/ 226269 w 226269"/>
                <a:gd name="connsiteY4" fmla="*/ 776157 h 776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6269" h="776157">
                  <a:moveTo>
                    <a:pt x="216744" y="14157"/>
                  </a:moveTo>
                  <a:cubicBezTo>
                    <a:pt x="142925" y="-4100"/>
                    <a:pt x="69106" y="-22356"/>
                    <a:pt x="35769" y="80832"/>
                  </a:cubicBezTo>
                  <a:cubicBezTo>
                    <a:pt x="2431" y="184020"/>
                    <a:pt x="-15031" y="517395"/>
                    <a:pt x="16719" y="633282"/>
                  </a:cubicBezTo>
                  <a:cubicBezTo>
                    <a:pt x="48469" y="749170"/>
                    <a:pt x="226269" y="776157"/>
                    <a:pt x="226269" y="776157"/>
                  </a:cubicBezTo>
                  <a:lnTo>
                    <a:pt x="226269" y="776157"/>
                  </a:ln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1" name="Retângulo de cantos arredondados 50"/>
            <p:cNvSpPr/>
            <p:nvPr/>
          </p:nvSpPr>
          <p:spPr>
            <a:xfrm>
              <a:off x="3169663" y="7504835"/>
              <a:ext cx="346184" cy="30255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52" name="Retângulo de cantos arredondados 51"/>
            <p:cNvSpPr/>
            <p:nvPr/>
          </p:nvSpPr>
          <p:spPr>
            <a:xfrm>
              <a:off x="3709254" y="8179152"/>
              <a:ext cx="346184" cy="30255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67" name="CaixaDeTexto 66"/>
          <p:cNvSpPr txBox="1"/>
          <p:nvPr/>
        </p:nvSpPr>
        <p:spPr>
          <a:xfrm>
            <a:off x="455152" y="8579929"/>
            <a:ext cx="17613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200" b="1" dirty="0" smtClean="0"/>
              <a:t>___ x ___= ___</a:t>
            </a:r>
          </a:p>
          <a:p>
            <a:pPr>
              <a:lnSpc>
                <a:spcPct val="150000"/>
              </a:lnSpc>
            </a:pPr>
            <a:r>
              <a:rPr lang="pt-PT" sz="1200" b="1" dirty="0" smtClean="0"/>
              <a:t>___ x ___= ___</a:t>
            </a:r>
          </a:p>
          <a:p>
            <a:pPr>
              <a:lnSpc>
                <a:spcPct val="150000"/>
              </a:lnSpc>
            </a:pPr>
            <a:r>
              <a:rPr lang="pt-PT" sz="1200" b="1" dirty="0" smtClean="0"/>
              <a:t>___ : ___= ___</a:t>
            </a:r>
          </a:p>
          <a:p>
            <a:pPr>
              <a:lnSpc>
                <a:spcPct val="150000"/>
              </a:lnSpc>
            </a:pPr>
            <a:r>
              <a:rPr lang="pt-PT" sz="1200" b="1" dirty="0" smtClean="0"/>
              <a:t>___ : ___= ___</a:t>
            </a:r>
          </a:p>
          <a:p>
            <a:pPr>
              <a:lnSpc>
                <a:spcPct val="150000"/>
              </a:lnSpc>
            </a:pPr>
            <a:endParaRPr lang="pt-PT" sz="1200" dirty="0"/>
          </a:p>
        </p:txBody>
      </p:sp>
      <p:grpSp>
        <p:nvGrpSpPr>
          <p:cNvPr id="69" name="Grupo 68"/>
          <p:cNvGrpSpPr/>
          <p:nvPr/>
        </p:nvGrpSpPr>
        <p:grpSpPr>
          <a:xfrm>
            <a:off x="1665852" y="8653579"/>
            <a:ext cx="1335728" cy="1162697"/>
            <a:chOff x="340960" y="8563346"/>
            <a:chExt cx="1335728" cy="1162697"/>
          </a:xfrm>
        </p:grpSpPr>
        <p:sp>
          <p:nvSpPr>
            <p:cNvPr id="60" name="Triângulo isósceles 59"/>
            <p:cNvSpPr/>
            <p:nvPr/>
          </p:nvSpPr>
          <p:spPr>
            <a:xfrm>
              <a:off x="355840" y="8563346"/>
              <a:ext cx="1320848" cy="1020901"/>
            </a:xfrm>
            <a:prstGeom prst="triangl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1" name="Triângulo isósceles 60"/>
            <p:cNvSpPr/>
            <p:nvPr/>
          </p:nvSpPr>
          <p:spPr>
            <a:xfrm>
              <a:off x="737968" y="8580048"/>
              <a:ext cx="556591" cy="410453"/>
            </a:xfrm>
            <a:prstGeom prst="triangl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63" name="Triângulo isósceles 62"/>
            <p:cNvSpPr/>
            <p:nvPr/>
          </p:nvSpPr>
          <p:spPr>
            <a:xfrm rot="14453170">
              <a:off x="318196" y="9318336"/>
              <a:ext cx="430471" cy="384943"/>
            </a:xfrm>
            <a:prstGeom prst="triangl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64" name="CaixaDeTexto 63"/>
            <p:cNvSpPr txBox="1"/>
            <p:nvPr/>
          </p:nvSpPr>
          <p:spPr>
            <a:xfrm>
              <a:off x="822567" y="9266462"/>
              <a:ext cx="298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200" b="1" dirty="0" smtClean="0"/>
                <a:t>X</a:t>
              </a:r>
              <a:endParaRPr lang="pt-PT" sz="1200" b="1" dirty="0"/>
            </a:p>
          </p:txBody>
        </p:sp>
        <p:sp>
          <p:nvSpPr>
            <p:cNvPr id="65" name="CaixaDeTexto 64"/>
            <p:cNvSpPr txBox="1"/>
            <p:nvPr/>
          </p:nvSpPr>
          <p:spPr>
            <a:xfrm>
              <a:off x="629027" y="8950936"/>
              <a:ext cx="298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b="1" dirty="0" smtClean="0"/>
                <a:t>:</a:t>
              </a:r>
              <a:endParaRPr lang="pt-PT" b="1" dirty="0"/>
            </a:p>
          </p:txBody>
        </p:sp>
        <p:sp>
          <p:nvSpPr>
            <p:cNvPr id="66" name="CaixaDeTexto 65"/>
            <p:cNvSpPr txBox="1"/>
            <p:nvPr/>
          </p:nvSpPr>
          <p:spPr>
            <a:xfrm>
              <a:off x="1118567" y="8947230"/>
              <a:ext cx="298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b="1" dirty="0" smtClean="0"/>
                <a:t>:</a:t>
              </a:r>
              <a:endParaRPr lang="pt-PT" b="1" dirty="0"/>
            </a:p>
          </p:txBody>
        </p:sp>
        <p:sp>
          <p:nvSpPr>
            <p:cNvPr id="68" name="Triângulo isósceles 67"/>
            <p:cNvSpPr/>
            <p:nvPr/>
          </p:nvSpPr>
          <p:spPr>
            <a:xfrm>
              <a:off x="1207316" y="9181913"/>
              <a:ext cx="430471" cy="384943"/>
            </a:xfrm>
            <a:prstGeom prst="triangl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70" name="CaixaDeTexto 5"/>
          <p:cNvSpPr txBox="1">
            <a:spLocks noChangeArrowheads="1"/>
          </p:cNvSpPr>
          <p:nvPr/>
        </p:nvSpPr>
        <p:spPr bwMode="auto">
          <a:xfrm>
            <a:off x="341096" y="7140012"/>
            <a:ext cx="61138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pt-PT" altLang="pt-PT" sz="1200" b="1" dirty="0" smtClean="0">
                <a:latin typeface="Arial" panose="020B0604020202020204" pitchFamily="34" charset="0"/>
              </a:rPr>
              <a:t>7</a:t>
            </a:r>
            <a:r>
              <a:rPr lang="pt-PT" altLang="pt-PT" sz="1200" dirty="0" smtClean="0">
                <a:latin typeface="Arial" panose="020B0604020202020204" pitchFamily="34" charset="0"/>
              </a:rPr>
              <a:t> – Observa as malhas retangulares. Preenche o triângulo da multiplicação e divisão e as respetivas expressões matemáticas. </a:t>
            </a:r>
            <a:endParaRPr lang="pt-PT" altLang="pt-PT" sz="1200" dirty="0">
              <a:latin typeface="Arial" panose="020B0604020202020204" pitchFamily="34" charset="0"/>
            </a:endParaRPr>
          </a:p>
        </p:txBody>
      </p:sp>
      <p:pic>
        <p:nvPicPr>
          <p:cNvPr id="59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9908" flipH="1">
            <a:off x="5511600" y="4544825"/>
            <a:ext cx="865739" cy="542668"/>
          </a:xfrm>
          <a:prstGeom prst="rect">
            <a:avLst/>
          </a:prstGeom>
          <a:noFill/>
          <a:ln>
            <a:noFill/>
          </a:ln>
          <a:extLst/>
        </p:spPr>
      </p:pic>
      <p:grpSp>
        <p:nvGrpSpPr>
          <p:cNvPr id="2" name="Grupo 1"/>
          <p:cNvGrpSpPr/>
          <p:nvPr/>
        </p:nvGrpSpPr>
        <p:grpSpPr>
          <a:xfrm>
            <a:off x="4648276" y="5832402"/>
            <a:ext cx="1712469" cy="1175658"/>
            <a:chOff x="4648276" y="6295110"/>
            <a:chExt cx="1712469" cy="1175658"/>
          </a:xfrm>
        </p:grpSpPr>
        <p:grpSp>
          <p:nvGrpSpPr>
            <p:cNvPr id="53" name="Grupo 52"/>
            <p:cNvGrpSpPr/>
            <p:nvPr/>
          </p:nvGrpSpPr>
          <p:grpSpPr>
            <a:xfrm>
              <a:off x="4648276" y="6295110"/>
              <a:ext cx="1712469" cy="1175658"/>
              <a:chOff x="4602606" y="7410590"/>
              <a:chExt cx="1712469" cy="1175658"/>
            </a:xfrm>
          </p:grpSpPr>
          <p:sp>
            <p:nvSpPr>
              <p:cNvPr id="54" name="Retângulo 53"/>
              <p:cNvSpPr/>
              <p:nvPr/>
            </p:nvSpPr>
            <p:spPr>
              <a:xfrm>
                <a:off x="4715741" y="7410590"/>
                <a:ext cx="1599334" cy="51162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PT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x 3 = 18</a:t>
                </a:r>
                <a:endParaRPr lang="pt-PT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Retângulo 54"/>
              <p:cNvSpPr/>
              <p:nvPr/>
            </p:nvSpPr>
            <p:spPr>
              <a:xfrm>
                <a:off x="4715741" y="8074619"/>
                <a:ext cx="1599334" cy="511629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pt-PT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        :         =</a:t>
                </a:r>
                <a:endParaRPr lang="pt-PT" sz="14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Forma livre 55"/>
              <p:cNvSpPr/>
              <p:nvPr/>
            </p:nvSpPr>
            <p:spPr>
              <a:xfrm>
                <a:off x="4602606" y="7641672"/>
                <a:ext cx="226269" cy="776157"/>
              </a:xfrm>
              <a:custGeom>
                <a:avLst/>
                <a:gdLst>
                  <a:gd name="connsiteX0" fmla="*/ 216744 w 226269"/>
                  <a:gd name="connsiteY0" fmla="*/ 14157 h 776157"/>
                  <a:gd name="connsiteX1" fmla="*/ 35769 w 226269"/>
                  <a:gd name="connsiteY1" fmla="*/ 80832 h 776157"/>
                  <a:gd name="connsiteX2" fmla="*/ 16719 w 226269"/>
                  <a:gd name="connsiteY2" fmla="*/ 633282 h 776157"/>
                  <a:gd name="connsiteX3" fmla="*/ 226269 w 226269"/>
                  <a:gd name="connsiteY3" fmla="*/ 776157 h 776157"/>
                  <a:gd name="connsiteX4" fmla="*/ 226269 w 226269"/>
                  <a:gd name="connsiteY4" fmla="*/ 776157 h 776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269" h="776157">
                    <a:moveTo>
                      <a:pt x="216744" y="14157"/>
                    </a:moveTo>
                    <a:cubicBezTo>
                      <a:pt x="142925" y="-4100"/>
                      <a:pt x="69106" y="-22356"/>
                      <a:pt x="35769" y="80832"/>
                    </a:cubicBezTo>
                    <a:cubicBezTo>
                      <a:pt x="2431" y="184020"/>
                      <a:pt x="-15031" y="517395"/>
                      <a:pt x="16719" y="633282"/>
                    </a:cubicBezTo>
                    <a:cubicBezTo>
                      <a:pt x="48469" y="749170"/>
                      <a:pt x="226269" y="776157"/>
                      <a:pt x="226269" y="776157"/>
                    </a:cubicBezTo>
                    <a:lnTo>
                      <a:pt x="226269" y="776157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7" name="Retângulo de cantos arredondados 56"/>
              <p:cNvSpPr/>
              <p:nvPr/>
            </p:nvSpPr>
            <p:spPr>
              <a:xfrm>
                <a:off x="4942010" y="7501574"/>
                <a:ext cx="346184" cy="30255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58" name="Retângulo de cantos arredondados 57"/>
              <p:cNvSpPr/>
              <p:nvPr/>
            </p:nvSpPr>
            <p:spPr>
              <a:xfrm>
                <a:off x="5943596" y="8167507"/>
                <a:ext cx="346184" cy="30255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sp>
          <p:nvSpPr>
            <p:cNvPr id="72" name="Retângulo de cantos arredondados 71"/>
            <p:cNvSpPr/>
            <p:nvPr/>
          </p:nvSpPr>
          <p:spPr>
            <a:xfrm>
              <a:off x="4928920" y="7052029"/>
              <a:ext cx="346184" cy="30255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73" name="Retângulo de cantos arredondados 72"/>
            <p:cNvSpPr/>
            <p:nvPr/>
          </p:nvSpPr>
          <p:spPr>
            <a:xfrm>
              <a:off x="5459093" y="7052028"/>
              <a:ext cx="346184" cy="30255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74" name="CaixaDeTexto 73"/>
          <p:cNvSpPr txBox="1"/>
          <p:nvPr/>
        </p:nvSpPr>
        <p:spPr>
          <a:xfrm>
            <a:off x="3581859" y="8579929"/>
            <a:ext cx="17613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200" b="1" dirty="0" smtClean="0"/>
              <a:t>___ x ___= ___</a:t>
            </a:r>
          </a:p>
          <a:p>
            <a:pPr>
              <a:lnSpc>
                <a:spcPct val="150000"/>
              </a:lnSpc>
            </a:pPr>
            <a:r>
              <a:rPr lang="pt-PT" sz="1200" b="1" dirty="0" smtClean="0"/>
              <a:t>___ x ___= ___</a:t>
            </a:r>
          </a:p>
          <a:p>
            <a:pPr>
              <a:lnSpc>
                <a:spcPct val="150000"/>
              </a:lnSpc>
            </a:pPr>
            <a:r>
              <a:rPr lang="pt-PT" sz="1200" b="1" dirty="0" smtClean="0"/>
              <a:t>___ : ___= ___</a:t>
            </a:r>
          </a:p>
          <a:p>
            <a:pPr>
              <a:lnSpc>
                <a:spcPct val="150000"/>
              </a:lnSpc>
            </a:pPr>
            <a:r>
              <a:rPr lang="pt-PT" sz="1200" b="1" dirty="0" smtClean="0"/>
              <a:t>___ : ___= ___</a:t>
            </a:r>
          </a:p>
          <a:p>
            <a:pPr>
              <a:lnSpc>
                <a:spcPct val="150000"/>
              </a:lnSpc>
            </a:pPr>
            <a:endParaRPr lang="pt-PT" sz="1200" dirty="0"/>
          </a:p>
        </p:txBody>
      </p:sp>
      <p:grpSp>
        <p:nvGrpSpPr>
          <p:cNvPr id="75" name="Grupo 74"/>
          <p:cNvGrpSpPr/>
          <p:nvPr/>
        </p:nvGrpSpPr>
        <p:grpSpPr>
          <a:xfrm>
            <a:off x="4870635" y="8653579"/>
            <a:ext cx="1335728" cy="1138947"/>
            <a:chOff x="340960" y="8563346"/>
            <a:chExt cx="1335728" cy="1138947"/>
          </a:xfrm>
        </p:grpSpPr>
        <p:sp>
          <p:nvSpPr>
            <p:cNvPr id="76" name="Triângulo isósceles 75"/>
            <p:cNvSpPr/>
            <p:nvPr/>
          </p:nvSpPr>
          <p:spPr>
            <a:xfrm>
              <a:off x="355840" y="8563346"/>
              <a:ext cx="1320848" cy="1020901"/>
            </a:xfrm>
            <a:prstGeom prst="triangle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7" name="Triângulo isósceles 76"/>
            <p:cNvSpPr/>
            <p:nvPr/>
          </p:nvSpPr>
          <p:spPr>
            <a:xfrm>
              <a:off x="737968" y="8580048"/>
              <a:ext cx="556591" cy="410453"/>
            </a:xfrm>
            <a:prstGeom prst="triangl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78" name="Triângulo isósceles 77"/>
            <p:cNvSpPr/>
            <p:nvPr/>
          </p:nvSpPr>
          <p:spPr>
            <a:xfrm rot="14453170">
              <a:off x="318196" y="9294586"/>
              <a:ext cx="430471" cy="384943"/>
            </a:xfrm>
            <a:prstGeom prst="triangl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79" name="CaixaDeTexto 78"/>
            <p:cNvSpPr txBox="1"/>
            <p:nvPr/>
          </p:nvSpPr>
          <p:spPr>
            <a:xfrm>
              <a:off x="822567" y="9266462"/>
              <a:ext cx="2983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1200" b="1" dirty="0" smtClean="0"/>
                <a:t>X</a:t>
              </a:r>
              <a:endParaRPr lang="pt-PT" sz="1200" b="1" dirty="0"/>
            </a:p>
          </p:txBody>
        </p:sp>
        <p:sp>
          <p:nvSpPr>
            <p:cNvPr id="80" name="CaixaDeTexto 79"/>
            <p:cNvSpPr txBox="1"/>
            <p:nvPr/>
          </p:nvSpPr>
          <p:spPr>
            <a:xfrm>
              <a:off x="629027" y="8950936"/>
              <a:ext cx="298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b="1" dirty="0" smtClean="0"/>
                <a:t>:</a:t>
              </a:r>
              <a:endParaRPr lang="pt-PT" b="1" dirty="0"/>
            </a:p>
          </p:txBody>
        </p:sp>
        <p:sp>
          <p:nvSpPr>
            <p:cNvPr id="81" name="CaixaDeTexto 80"/>
            <p:cNvSpPr txBox="1"/>
            <p:nvPr/>
          </p:nvSpPr>
          <p:spPr>
            <a:xfrm>
              <a:off x="1118567" y="8947230"/>
              <a:ext cx="29834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b="1" dirty="0" smtClean="0"/>
                <a:t>:</a:t>
              </a:r>
              <a:endParaRPr lang="pt-PT" b="1" dirty="0"/>
            </a:p>
          </p:txBody>
        </p:sp>
        <p:sp>
          <p:nvSpPr>
            <p:cNvPr id="82" name="Triângulo isósceles 81"/>
            <p:cNvSpPr/>
            <p:nvPr/>
          </p:nvSpPr>
          <p:spPr>
            <a:xfrm>
              <a:off x="1231066" y="9181913"/>
              <a:ext cx="430471" cy="384943"/>
            </a:xfrm>
            <a:prstGeom prst="triangle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961126205"/>
              </p:ext>
            </p:extLst>
          </p:nvPr>
        </p:nvGraphicFramePr>
        <p:xfrm>
          <a:off x="4311398" y="7718565"/>
          <a:ext cx="1296000" cy="8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00"/>
                <a:gridCol w="216000"/>
                <a:gridCol w="216000"/>
                <a:gridCol w="216000"/>
                <a:gridCol w="216000"/>
                <a:gridCol w="216000"/>
              </a:tblGrid>
              <a:tr h="216000"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endParaRPr lang="pt-PT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4" name="Tabela 8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35500390"/>
              </p:ext>
            </p:extLst>
          </p:nvPr>
        </p:nvGraphicFramePr>
        <p:xfrm>
          <a:off x="1304576" y="7831514"/>
          <a:ext cx="864000" cy="6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00"/>
                <a:gridCol w="216000"/>
                <a:gridCol w="216000"/>
                <a:gridCol w="216000"/>
              </a:tblGrid>
              <a:tr h="216000"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endParaRPr lang="pt-PT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000">
                <a:tc>
                  <a:txBody>
                    <a:bodyPr/>
                    <a:lstStyle/>
                    <a:p>
                      <a:endParaRPr lang="pt-PT" sz="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pt-PT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1" name="Elipse 70"/>
          <p:cNvSpPr/>
          <p:nvPr/>
        </p:nvSpPr>
        <p:spPr>
          <a:xfrm>
            <a:off x="1427746" y="2289527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3" name="Elipse 82"/>
          <p:cNvSpPr/>
          <p:nvPr/>
        </p:nvSpPr>
        <p:spPr>
          <a:xfrm>
            <a:off x="1423736" y="2177226"/>
            <a:ext cx="45719" cy="45719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="" xmlns:p14="http://schemas.microsoft.com/office/powerpoint/2010/main" val="1966463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397</Words>
  <Application>Microsoft Office PowerPoint</Application>
  <PresentationFormat>Papel A4 (210x297 mm)</PresentationFormat>
  <Paragraphs>77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3" baseType="lpstr">
      <vt:lpstr>Tema do Office</vt:lpstr>
      <vt:lpstr>Diapositivo 1</vt:lpstr>
      <vt:lpstr>Diapositivo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aa831022@edu.azores.gov.pt</dc:creator>
  <cp:lastModifiedBy>AnaBanana</cp:lastModifiedBy>
  <cp:revision>145</cp:revision>
  <cp:lastPrinted>2017-03-09T09:32:13Z</cp:lastPrinted>
  <dcterms:created xsi:type="dcterms:W3CDTF">2017-02-15T15:29:23Z</dcterms:created>
  <dcterms:modified xsi:type="dcterms:W3CDTF">2017-10-28T17:06:22Z</dcterms:modified>
</cp:coreProperties>
</file>