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20" d="100"/>
          <a:sy n="120" d="100"/>
        </p:scale>
        <p:origin x="-1218" y="252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499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6" indent="0" algn="ctr">
              <a:buNone/>
              <a:defRPr sz="1499"/>
            </a:lvl2pPr>
            <a:lvl3pPr marL="685771" indent="0" algn="ctr">
              <a:buNone/>
              <a:defRPr sz="1351"/>
            </a:lvl3pPr>
            <a:lvl4pPr marL="1028657" indent="0" algn="ctr">
              <a:buNone/>
              <a:defRPr sz="1200"/>
            </a:lvl4pPr>
            <a:lvl5pPr marL="1371543" indent="0" algn="ctr">
              <a:buNone/>
              <a:defRPr sz="1200"/>
            </a:lvl5pPr>
            <a:lvl6pPr marL="1714428" indent="0" algn="ctr">
              <a:buNone/>
              <a:defRPr sz="1200"/>
            </a:lvl6pPr>
            <a:lvl7pPr marL="2057314" indent="0" algn="ctr">
              <a:buNone/>
              <a:defRPr sz="1200"/>
            </a:lvl7pPr>
            <a:lvl8pPr marL="2400200" indent="0" algn="ctr">
              <a:buNone/>
              <a:defRPr sz="1200"/>
            </a:lvl8pPr>
            <a:lvl9pPr marL="2743085" indent="0" algn="ctr">
              <a:buNone/>
              <a:defRPr sz="12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94121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358059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07790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4223093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499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886" indent="0">
              <a:buNone/>
              <a:defRPr sz="1499">
                <a:solidFill>
                  <a:schemeClr val="tx1">
                    <a:tint val="75000"/>
                  </a:schemeClr>
                </a:solidFill>
              </a:defRPr>
            </a:lvl2pPr>
            <a:lvl3pPr marL="685771" indent="0"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3pPr>
            <a:lvl4pPr marL="10286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4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8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43134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2035845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6" indent="0">
              <a:buNone/>
              <a:defRPr sz="1499" b="1"/>
            </a:lvl2pPr>
            <a:lvl3pPr marL="685771" indent="0">
              <a:buNone/>
              <a:defRPr sz="1351" b="1"/>
            </a:lvl3pPr>
            <a:lvl4pPr marL="1028657" indent="0">
              <a:buNone/>
              <a:defRPr sz="1200" b="1"/>
            </a:lvl4pPr>
            <a:lvl5pPr marL="1371543" indent="0">
              <a:buNone/>
              <a:defRPr sz="1200" b="1"/>
            </a:lvl5pPr>
            <a:lvl6pPr marL="1714428" indent="0">
              <a:buNone/>
              <a:defRPr sz="1200" b="1"/>
            </a:lvl6pPr>
            <a:lvl7pPr marL="2057314" indent="0">
              <a:buNone/>
              <a:defRPr sz="1200" b="1"/>
            </a:lvl7pPr>
            <a:lvl8pPr marL="2400200" indent="0">
              <a:buNone/>
              <a:defRPr sz="1200" b="1"/>
            </a:lvl8pPr>
            <a:lvl9pPr marL="2743085" indent="0">
              <a:buNone/>
              <a:defRPr sz="12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69622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051532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52058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1"/>
            </a:lvl1pPr>
            <a:lvl2pPr>
              <a:defRPr sz="2100"/>
            </a:lvl2pPr>
            <a:lvl3pPr>
              <a:defRPr sz="1800"/>
            </a:lvl3pPr>
            <a:lvl4pPr>
              <a:defRPr sz="1499"/>
            </a:lvl4pPr>
            <a:lvl5pPr>
              <a:defRPr sz="1499"/>
            </a:lvl5pPr>
            <a:lvl6pPr>
              <a:defRPr sz="1499"/>
            </a:lvl6pPr>
            <a:lvl7pPr>
              <a:defRPr sz="1499"/>
            </a:lvl7pPr>
            <a:lvl8pPr>
              <a:defRPr sz="1499"/>
            </a:lvl8pPr>
            <a:lvl9pPr>
              <a:defRPr sz="1499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87525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1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1"/>
            </a:lvl1pPr>
            <a:lvl2pPr marL="342886" indent="0">
              <a:buNone/>
              <a:defRPr sz="2100"/>
            </a:lvl2pPr>
            <a:lvl3pPr marL="685771" indent="0">
              <a:buNone/>
              <a:defRPr sz="1800"/>
            </a:lvl3pPr>
            <a:lvl4pPr marL="1028657" indent="0">
              <a:buNone/>
              <a:defRPr sz="1499"/>
            </a:lvl4pPr>
            <a:lvl5pPr marL="1371543" indent="0">
              <a:buNone/>
              <a:defRPr sz="1499"/>
            </a:lvl5pPr>
            <a:lvl6pPr marL="1714428" indent="0">
              <a:buNone/>
              <a:defRPr sz="1499"/>
            </a:lvl6pPr>
            <a:lvl7pPr marL="2057314" indent="0">
              <a:buNone/>
              <a:defRPr sz="1499"/>
            </a:lvl7pPr>
            <a:lvl8pPr marL="2400200" indent="0">
              <a:buNone/>
              <a:defRPr sz="1499"/>
            </a:lvl8pPr>
            <a:lvl9pPr marL="2743085" indent="0">
              <a:buNone/>
              <a:defRPr sz="1499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886" indent="0">
              <a:buNone/>
              <a:defRPr sz="1050"/>
            </a:lvl2pPr>
            <a:lvl3pPr marL="685771" indent="0">
              <a:buNone/>
              <a:defRPr sz="900"/>
            </a:lvl3pPr>
            <a:lvl4pPr marL="1028657" indent="0">
              <a:buNone/>
              <a:defRPr sz="750"/>
            </a:lvl4pPr>
            <a:lvl5pPr marL="1371543" indent="0">
              <a:buNone/>
              <a:defRPr sz="750"/>
            </a:lvl5pPr>
            <a:lvl6pPr marL="1714428" indent="0">
              <a:buNone/>
              <a:defRPr sz="750"/>
            </a:lvl6pPr>
            <a:lvl7pPr marL="2057314" indent="0">
              <a:buNone/>
              <a:defRPr sz="750"/>
            </a:lvl7pPr>
            <a:lvl8pPr marL="2400200" indent="0">
              <a:buNone/>
              <a:defRPr sz="750"/>
            </a:lvl8pPr>
            <a:lvl9pPr marL="2743085" indent="0">
              <a:buNone/>
              <a:defRPr sz="75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1338237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380AD-5A6D-4F65-A91C-B651199BFB5C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A14C9-4F94-4CD3-BDFA-F2B79067B3AD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xmlns="" val="3516650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771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3" indent="-171443" algn="l" defTabSz="685771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9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14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3pPr>
      <a:lvl4pPr marL="1200100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542986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885871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228757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571643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914528" indent="-171443" algn="l" defTabSz="685771" rtl="0" eaLnBrk="1" latinLnBrk="0" hangingPunct="1">
        <a:lnSpc>
          <a:spcPct val="90000"/>
        </a:lnSpc>
        <a:spcBef>
          <a:spcPts val="376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6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71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57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43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28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14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00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85" algn="l" defTabSz="685771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883" y="1563368"/>
            <a:ext cx="4737370" cy="3117676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1108954" y="311285"/>
            <a:ext cx="46498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/>
              <a:t>Escola Básica Integrada de Lagoa</a:t>
            </a:r>
          </a:p>
        </p:txBody>
      </p:sp>
      <p:pic>
        <p:nvPicPr>
          <p:cNvPr id="7" name="Imagem 6" descr="Escola da Lagoa logo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7870" y="269999"/>
            <a:ext cx="642168" cy="451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1108953" y="5102444"/>
            <a:ext cx="4701300" cy="175394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spAutoFit/>
          </a:bodyPr>
          <a:lstStyle/>
          <a:p>
            <a:pPr algn="ctr"/>
            <a:r>
              <a:rPr lang="pt-PT" sz="3599" b="1" i="1" dirty="0">
                <a:latin typeface="Bradley Hand ITC" panose="03070402050302030203" pitchFamily="66" charset="0"/>
              </a:rPr>
              <a:t>Rever a relação entre a multiplicação e a divisão</a:t>
            </a:r>
          </a:p>
        </p:txBody>
      </p:sp>
      <p:sp>
        <p:nvSpPr>
          <p:cNvPr id="9" name="Retângulo 8"/>
          <p:cNvSpPr/>
          <p:nvPr/>
        </p:nvSpPr>
        <p:spPr>
          <a:xfrm>
            <a:off x="1658859" y="7278173"/>
            <a:ext cx="3550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Ficha de trabalho – 3.º Ano</a:t>
            </a:r>
          </a:p>
        </p:txBody>
      </p:sp>
      <p:sp>
        <p:nvSpPr>
          <p:cNvPr id="10" name="Marcador de Posição do Rodapé 1"/>
          <p:cNvSpPr>
            <a:spLocks noGrp="1"/>
          </p:cNvSpPr>
          <p:nvPr>
            <p:ph type="ftr" sz="quarter" idx="11"/>
          </p:nvPr>
        </p:nvSpPr>
        <p:spPr>
          <a:xfrm>
            <a:off x="1588327" y="8235168"/>
            <a:ext cx="3928994" cy="786800"/>
          </a:xfrm>
          <a:solidFill>
            <a:schemeClr val="bg1"/>
          </a:solidFill>
        </p:spPr>
        <p:txBody>
          <a:bodyPr/>
          <a:lstStyle/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Prof DA 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 Rita Neves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Graça Ponte </a:t>
            </a:r>
          </a:p>
          <a:p>
            <a:r>
              <a:rPr lang="pt-PT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Lúcia Moniz</a:t>
            </a:r>
          </a:p>
        </p:txBody>
      </p:sp>
    </p:spTree>
    <p:extLst>
      <p:ext uri="{BB962C8B-B14F-4D97-AF65-F5344CB8AC3E}">
        <p14:creationId xmlns:p14="http://schemas.microsoft.com/office/powerpoint/2010/main" xmlns="" val="1947862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xmlns="" id="{0EDA3A57-1823-44E1-A533-2FF4E5F4C383}"/>
              </a:ext>
            </a:extLst>
          </p:cNvPr>
          <p:cNvGrpSpPr/>
          <p:nvPr/>
        </p:nvGrpSpPr>
        <p:grpSpPr>
          <a:xfrm>
            <a:off x="801815" y="308737"/>
            <a:ext cx="5382417" cy="1013024"/>
            <a:chOff x="801814" y="384936"/>
            <a:chExt cx="5382418" cy="1013025"/>
          </a:xfrm>
        </p:grpSpPr>
        <p:sp>
          <p:nvSpPr>
            <p:cNvPr id="3" name="Retângulo arredondado 5">
              <a:extLst>
                <a:ext uri="{FF2B5EF4-FFF2-40B4-BE49-F238E27FC236}">
                  <a16:creationId xmlns:a16="http://schemas.microsoft.com/office/drawing/2014/main" xmlns="" id="{B5C57839-780B-46E3-BF0B-1894766BB385}"/>
                </a:ext>
              </a:extLst>
            </p:cNvPr>
            <p:cNvSpPr/>
            <p:nvPr/>
          </p:nvSpPr>
          <p:spPr>
            <a:xfrm>
              <a:off x="801814" y="384936"/>
              <a:ext cx="5382418" cy="1013025"/>
            </a:xfrm>
            <a:prstGeom prst="roundRect">
              <a:avLst/>
            </a:prstGeom>
            <a:ln w="28575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xmlns="" id="{2C18A2AA-63B4-4935-8218-23C780DAAFC6}"/>
                </a:ext>
              </a:extLst>
            </p:cNvPr>
            <p:cNvSpPr txBox="1"/>
            <p:nvPr/>
          </p:nvSpPr>
          <p:spPr>
            <a:xfrm>
              <a:off x="801814" y="398114"/>
              <a:ext cx="5286165" cy="954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400" dirty="0"/>
                <a:t>EBI de Lagoa</a:t>
              </a:r>
            </a:p>
            <a:p>
              <a:pPr algn="ctr"/>
              <a:r>
                <a:rPr lang="pt-PT" sz="1400" dirty="0"/>
                <a:t>Matemática – 3.º ano</a:t>
              </a:r>
            </a:p>
            <a:p>
              <a:pPr algn="ctr"/>
              <a:endParaRPr lang="pt-PT" sz="1400" dirty="0"/>
            </a:p>
            <a:p>
              <a:pPr algn="just"/>
              <a:r>
                <a:rPr lang="pt-PT" sz="1400" dirty="0"/>
                <a:t>Nome:____________________________________ data: ___/___/___</a:t>
              </a:r>
            </a:p>
          </p:txBody>
        </p:sp>
        <p:pic>
          <p:nvPicPr>
            <p:cNvPr id="5" name="Imagem 4" descr="Escola da Lagoa logo">
              <a:extLst>
                <a:ext uri="{FF2B5EF4-FFF2-40B4-BE49-F238E27FC236}">
                  <a16:creationId xmlns:a16="http://schemas.microsoft.com/office/drawing/2014/main" xmlns="" id="{D7082AF6-BDA9-4746-81A3-C024E3E4526C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3168" y="501407"/>
              <a:ext cx="466557" cy="328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2487BFC0-BDBF-4DCD-8F61-5517F82D88A7}"/>
              </a:ext>
            </a:extLst>
          </p:cNvPr>
          <p:cNvSpPr txBox="1"/>
          <p:nvPr/>
        </p:nvSpPr>
        <p:spPr>
          <a:xfrm>
            <a:off x="953167" y="1424636"/>
            <a:ext cx="51181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Multiplicação e Divisão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7C525320-7031-4E4E-ABEF-3C9547923B11}"/>
              </a:ext>
            </a:extLst>
          </p:cNvPr>
          <p:cNvSpPr txBox="1"/>
          <p:nvPr/>
        </p:nvSpPr>
        <p:spPr>
          <a:xfrm>
            <a:off x="320329" y="1928696"/>
            <a:ext cx="6267507" cy="775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b="1" dirty="0"/>
              <a:t>1.</a:t>
            </a:r>
            <a:r>
              <a:rPr lang="pt-PT" sz="1200" dirty="0"/>
              <a:t> Explora os factos básicos da multiplicação e divisão com o auxílio do triângulo da multiplicação e divisão.</a:t>
            </a:r>
          </a:p>
          <a:p>
            <a:pPr algn="just"/>
            <a:endParaRPr lang="pt-PT" sz="1200" dirty="0"/>
          </a:p>
          <a:p>
            <a:pPr algn="just">
              <a:lnSpc>
                <a:spcPct val="150000"/>
              </a:lnSpc>
            </a:pPr>
            <a:r>
              <a:rPr lang="pt-PT" sz="1400" dirty="0"/>
              <a:t>a)					   ……... x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x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: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: ……... = ……...</a:t>
            </a:r>
          </a:p>
          <a:p>
            <a:pPr algn="just">
              <a:lnSpc>
                <a:spcPct val="150000"/>
              </a:lnSpc>
            </a:pPr>
            <a:endParaRPr lang="pt-PT" sz="1400" dirty="0"/>
          </a:p>
          <a:p>
            <a:pPr algn="just">
              <a:lnSpc>
                <a:spcPct val="150000"/>
              </a:lnSpc>
            </a:pPr>
            <a:r>
              <a:rPr lang="pt-PT" sz="1400" dirty="0"/>
              <a:t>b)					   ……... x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x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: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: ……... = ……...</a:t>
            </a:r>
          </a:p>
          <a:p>
            <a:pPr algn="just">
              <a:lnSpc>
                <a:spcPct val="150000"/>
              </a:lnSpc>
            </a:pPr>
            <a:endParaRPr lang="pt-PT" sz="1400" dirty="0"/>
          </a:p>
          <a:p>
            <a:pPr algn="just">
              <a:lnSpc>
                <a:spcPct val="150000"/>
              </a:lnSpc>
            </a:pPr>
            <a:endParaRPr lang="pt-PT" sz="1400" dirty="0"/>
          </a:p>
          <a:p>
            <a:pPr algn="just">
              <a:lnSpc>
                <a:spcPct val="150000"/>
              </a:lnSpc>
            </a:pPr>
            <a:r>
              <a:rPr lang="pt-PT" sz="1400" dirty="0"/>
              <a:t>c)					   ……... x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x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: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: ……... = ……...</a:t>
            </a:r>
          </a:p>
          <a:p>
            <a:pPr algn="just">
              <a:lnSpc>
                <a:spcPct val="150000"/>
              </a:lnSpc>
            </a:pPr>
            <a:endParaRPr lang="pt-PT" sz="1400" dirty="0"/>
          </a:p>
          <a:p>
            <a:pPr algn="just">
              <a:lnSpc>
                <a:spcPct val="150000"/>
              </a:lnSpc>
            </a:pPr>
            <a:r>
              <a:rPr lang="pt-PT" sz="1400" dirty="0"/>
              <a:t>d)					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x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x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</a:t>
            </a:r>
            <a:r>
              <a:rPr lang="pt-PT" sz="1400"/>
              <a:t>	   </a:t>
            </a:r>
            <a:r>
              <a:rPr lang="pt-PT" sz="1400" dirty="0"/>
              <a:t>……... : ……... = ……...</a:t>
            </a:r>
          </a:p>
          <a:p>
            <a:pPr algn="just">
              <a:lnSpc>
                <a:spcPct val="150000"/>
              </a:lnSpc>
            </a:pPr>
            <a:r>
              <a:rPr lang="pt-PT" sz="1400" dirty="0"/>
              <a:t>					   ……... : ……... = ……...</a:t>
            </a:r>
          </a:p>
          <a:p>
            <a:pPr algn="just">
              <a:lnSpc>
                <a:spcPct val="150000"/>
              </a:lnSpc>
            </a:pPr>
            <a:endParaRPr lang="pt-PT" sz="1400" dirty="0"/>
          </a:p>
        </p:txBody>
      </p:sp>
      <p:graphicFrame>
        <p:nvGraphicFramePr>
          <p:cNvPr id="8" name="Tabela 7">
            <a:extLst>
              <a:ext uri="{FF2B5EF4-FFF2-40B4-BE49-F238E27FC236}">
                <a16:creationId xmlns:a16="http://schemas.microsoft.com/office/drawing/2014/main" xmlns="" id="{7B07ACD3-6ABD-4CF9-B494-D699D0B5EF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72177087"/>
              </p:ext>
            </p:extLst>
          </p:nvPr>
        </p:nvGraphicFramePr>
        <p:xfrm>
          <a:off x="774052" y="2802443"/>
          <a:ext cx="1620000" cy="64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00">
                  <a:extLst>
                    <a:ext uri="{9D8B030D-6E8A-4147-A177-3AD203B41FA5}">
                      <a16:colId xmlns:a16="http://schemas.microsoft.com/office/drawing/2014/main" xmlns="" val="3240363270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xmlns="" val="3047331279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xmlns="" val="1615519667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xmlns="" val="1671195294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xmlns="" val="25500278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400" dirty="0"/>
                    </a:p>
                  </a:txBody>
                  <a:tcPr marL="95699" marR="95699" marT="47849" marB="47849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400" dirty="0"/>
                    </a:p>
                  </a:txBody>
                  <a:tcPr marL="95699" marR="95699" marT="47849" marB="47849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400" dirty="0"/>
                    </a:p>
                  </a:txBody>
                  <a:tcPr marL="95699" marR="95699" marT="47849" marB="47849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400"/>
                    </a:p>
                  </a:txBody>
                  <a:tcPr marL="95699" marR="95699" marT="47849" marB="47849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400" dirty="0"/>
                    </a:p>
                  </a:txBody>
                  <a:tcPr marL="95699" marR="95699" marT="47849" marB="47849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0266129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400"/>
                    </a:p>
                  </a:txBody>
                  <a:tcPr marL="95699" marR="95699" marT="47849" marB="47849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400" dirty="0"/>
                    </a:p>
                  </a:txBody>
                  <a:tcPr marL="95699" marR="95699" marT="47849" marB="47849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400" dirty="0"/>
                    </a:p>
                  </a:txBody>
                  <a:tcPr marL="95699" marR="95699" marT="47849" marB="47849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400" dirty="0"/>
                    </a:p>
                  </a:txBody>
                  <a:tcPr marL="95699" marR="95699" marT="47849" marB="47849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400" dirty="0"/>
                    </a:p>
                  </a:txBody>
                  <a:tcPr marL="95699" marR="95699" marT="47849" marB="47849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33645874"/>
                  </a:ext>
                </a:extLst>
              </a:tr>
            </a:tbl>
          </a:graphicData>
        </a:graphic>
      </p:graphicFrame>
      <p:pic>
        <p:nvPicPr>
          <p:cNvPr id="9" name="Imagem 8">
            <a:extLst>
              <a:ext uri="{FF2B5EF4-FFF2-40B4-BE49-F238E27FC236}">
                <a16:creationId xmlns:a16="http://schemas.microsoft.com/office/drawing/2014/main" xmlns="" id="{E29A0A48-856B-4A03-B59D-4A0D3FC3FC6E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4700385" y="2512446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xmlns="" id="{CB0927EA-FF73-43DA-BA16-75620DAE3C4B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4693456" y="4223478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xmlns="" id="{FDB7C12F-410D-44C2-8882-1000A975CD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7649379"/>
              </p:ext>
            </p:extLst>
          </p:nvPr>
        </p:nvGraphicFramePr>
        <p:xfrm>
          <a:off x="774052" y="4262883"/>
          <a:ext cx="1620000" cy="1296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00">
                  <a:extLst>
                    <a:ext uri="{9D8B030D-6E8A-4147-A177-3AD203B41FA5}">
                      <a16:colId xmlns:a16="http://schemas.microsoft.com/office/drawing/2014/main" xmlns="" val="72157687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xmlns="" val="1336085502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xmlns="" val="3290085050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xmlns="" val="3888101851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xmlns="" val="219287698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9479069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47889668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8424546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02115989"/>
                  </a:ext>
                </a:extLst>
              </a:tr>
            </a:tbl>
          </a:graphicData>
        </a:graphic>
      </p:graphicFrame>
      <p:pic>
        <p:nvPicPr>
          <p:cNvPr id="12" name="Imagem 11">
            <a:extLst>
              <a:ext uri="{FF2B5EF4-FFF2-40B4-BE49-F238E27FC236}">
                <a16:creationId xmlns:a16="http://schemas.microsoft.com/office/drawing/2014/main" xmlns="" id="{A5EC3E70-E948-4E25-AA25-6C8B5A538C75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4707314" y="6006242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xmlns="" id="{4766C731-943D-400B-9AF5-6570D14EC5C2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33" t="27221" r="13593" b="42839"/>
          <a:stretch/>
        </p:blipFill>
        <p:spPr bwMode="auto">
          <a:xfrm>
            <a:off x="4707314" y="7925399"/>
            <a:ext cx="1544321" cy="13354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aphicFrame>
        <p:nvGraphicFramePr>
          <p:cNvPr id="14" name="Tabela 13">
            <a:extLst>
              <a:ext uri="{FF2B5EF4-FFF2-40B4-BE49-F238E27FC236}">
                <a16:creationId xmlns:a16="http://schemas.microsoft.com/office/drawing/2014/main" xmlns="" id="{BFB52BFE-5E1F-4FBD-811F-78BCE38242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20994494"/>
              </p:ext>
            </p:extLst>
          </p:nvPr>
        </p:nvGraphicFramePr>
        <p:xfrm>
          <a:off x="1052357" y="7723575"/>
          <a:ext cx="972000" cy="194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00">
                  <a:extLst>
                    <a:ext uri="{9D8B030D-6E8A-4147-A177-3AD203B41FA5}">
                      <a16:colId xmlns:a16="http://schemas.microsoft.com/office/drawing/2014/main" xmlns="" val="446780759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xmlns="" val="247837977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xmlns="" val="1065390295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4929860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1065697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2406249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73408231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01254757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09518315"/>
                  </a:ext>
                </a:extLst>
              </a:tr>
            </a:tbl>
          </a:graphicData>
        </a:graphic>
      </p:graphicFrame>
      <p:graphicFrame>
        <p:nvGraphicFramePr>
          <p:cNvPr id="15" name="Tabela 14">
            <a:extLst>
              <a:ext uri="{FF2B5EF4-FFF2-40B4-BE49-F238E27FC236}">
                <a16:creationId xmlns:a16="http://schemas.microsoft.com/office/drawing/2014/main" xmlns="" id="{9023BFB9-CDCE-4B35-95F2-C8F5E9C414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51165239"/>
              </p:ext>
            </p:extLst>
          </p:nvPr>
        </p:nvGraphicFramePr>
        <p:xfrm>
          <a:off x="1186448" y="6222604"/>
          <a:ext cx="648000" cy="9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00">
                  <a:extLst>
                    <a:ext uri="{9D8B030D-6E8A-4147-A177-3AD203B41FA5}">
                      <a16:colId xmlns:a16="http://schemas.microsoft.com/office/drawing/2014/main" xmlns="" val="3478246263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xmlns="" val="4129760203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7185555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6550069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endParaRPr lang="pt-PT" sz="130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1300" dirty="0"/>
                    </a:p>
                  </a:txBody>
                  <a:tcPr marL="91441" marR="91441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45633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32103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xmlns="" id="{A609DC15-6A2B-45E4-9B14-DA46DB2B08B9}"/>
              </a:ext>
            </a:extLst>
          </p:cNvPr>
          <p:cNvSpPr txBox="1"/>
          <p:nvPr/>
        </p:nvSpPr>
        <p:spPr>
          <a:xfrm>
            <a:off x="285693" y="162241"/>
            <a:ext cx="6267507" cy="7694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b="1" dirty="0"/>
              <a:t>2.</a:t>
            </a:r>
            <a:r>
              <a:rPr lang="pt-PT" sz="1200" dirty="0"/>
              <a:t> Completa, de acordo com as indicações do Toninho.</a:t>
            </a:r>
          </a:p>
          <a:p>
            <a:pPr algn="just"/>
            <a:endParaRPr lang="pt-PT" sz="1200" dirty="0"/>
          </a:p>
          <a:p>
            <a:pPr algn="just"/>
            <a:endParaRPr lang="pt-PT" sz="1200" dirty="0"/>
          </a:p>
          <a:p>
            <a:pPr algn="just"/>
            <a:endParaRPr lang="pt-PT" sz="1200" dirty="0"/>
          </a:p>
          <a:p>
            <a:pPr algn="just"/>
            <a:endParaRPr lang="pt-PT" sz="1200" dirty="0"/>
          </a:p>
          <a:p>
            <a:pPr algn="just"/>
            <a:endParaRPr lang="pt-PT" sz="1200" dirty="0"/>
          </a:p>
          <a:p>
            <a:pPr algn="just"/>
            <a:endParaRPr lang="pt-PT" sz="1200" dirty="0"/>
          </a:p>
          <a:p>
            <a:pPr algn="just"/>
            <a:endParaRPr lang="pt-PT" sz="1200" dirty="0"/>
          </a:p>
          <a:p>
            <a:pPr algn="just"/>
            <a:endParaRPr lang="pt-PT" sz="1200" dirty="0"/>
          </a:p>
          <a:p>
            <a:pPr algn="just"/>
            <a:endParaRPr lang="pt-PT" sz="1200" dirty="0"/>
          </a:p>
          <a:p>
            <a:pPr algn="just"/>
            <a:endParaRPr lang="pt-PT" sz="1200" dirty="0"/>
          </a:p>
          <a:p>
            <a:pPr algn="just"/>
            <a:endParaRPr lang="pt-PT" sz="1200" dirty="0"/>
          </a:p>
          <a:p>
            <a:pPr algn="just"/>
            <a:r>
              <a:rPr lang="pt-PT" sz="1400" dirty="0"/>
              <a:t>a)</a:t>
            </a:r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r>
              <a:rPr lang="pt-PT" sz="1400" dirty="0"/>
              <a:t>b)</a:t>
            </a:r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endParaRPr lang="pt-PT" sz="1400" dirty="0"/>
          </a:p>
          <a:p>
            <a:pPr algn="just"/>
            <a:r>
              <a:rPr lang="pt-PT" sz="1400" dirty="0"/>
              <a:t>c)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xmlns="" id="{AD9C8766-D7F8-4958-9025-7CFC4D042F5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027" t="11535" r="40409" b="59920"/>
          <a:stretch/>
        </p:blipFill>
        <p:spPr>
          <a:xfrm>
            <a:off x="150116" y="695699"/>
            <a:ext cx="626578" cy="779317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B891A567-1E31-4FF2-996A-10B4DE839D25}"/>
              </a:ext>
            </a:extLst>
          </p:cNvPr>
          <p:cNvSpPr txBox="1"/>
          <p:nvPr/>
        </p:nvSpPr>
        <p:spPr>
          <a:xfrm>
            <a:off x="1767942" y="673924"/>
            <a:ext cx="434438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00" b="1" dirty="0"/>
              <a:t>1.º</a:t>
            </a:r>
            <a:r>
              <a:rPr lang="pt-PT" sz="1000" dirty="0"/>
              <a:t> Lança dois dados tradicionais.</a:t>
            </a:r>
          </a:p>
          <a:p>
            <a:pPr algn="just"/>
            <a:r>
              <a:rPr lang="pt-PT" sz="1000" b="1" dirty="0"/>
              <a:t>2.º</a:t>
            </a:r>
            <a:r>
              <a:rPr lang="pt-PT" sz="1000" dirty="0"/>
              <a:t> Desenha uma malha retangular com um número de linhas e colunas determinado pelos valores que saíram nos dados.</a:t>
            </a:r>
          </a:p>
          <a:p>
            <a:pPr algn="just"/>
            <a:r>
              <a:rPr lang="pt-PT" sz="1000" b="1" dirty="0"/>
              <a:t>3.º</a:t>
            </a:r>
            <a:r>
              <a:rPr lang="pt-PT" sz="1000" dirty="0"/>
              <a:t> Faz a leitura da malha retangular que construíste, por linhas e por colunas.</a:t>
            </a:r>
          </a:p>
          <a:p>
            <a:pPr algn="just"/>
            <a:r>
              <a:rPr lang="pt-PT" sz="1000" b="1" dirty="0"/>
              <a:t>4.º</a:t>
            </a:r>
            <a:r>
              <a:rPr lang="pt-PT" sz="1000" dirty="0"/>
              <a:t> Desenha uma situação que retrate duas divisões, partindo do produto dos valores que saíram nos dados.</a:t>
            </a:r>
          </a:p>
          <a:p>
            <a:pPr algn="just"/>
            <a:r>
              <a:rPr lang="pt-PT" sz="1000" b="1" dirty="0"/>
              <a:t>5.º</a:t>
            </a:r>
            <a:r>
              <a:rPr lang="pt-PT" sz="1000" dirty="0"/>
              <a:t> Preenche o triângulo e confirma os factos da multiplicação e divisão. </a:t>
            </a:r>
          </a:p>
        </p:txBody>
      </p:sp>
      <p:sp>
        <p:nvSpPr>
          <p:cNvPr id="6" name="Bolha de Discurso: Oval 5">
            <a:extLst>
              <a:ext uri="{FF2B5EF4-FFF2-40B4-BE49-F238E27FC236}">
                <a16:creationId xmlns:a16="http://schemas.microsoft.com/office/drawing/2014/main" xmlns="" id="{A30B63B7-F246-403A-A831-55D6B8A030D5}"/>
              </a:ext>
            </a:extLst>
          </p:cNvPr>
          <p:cNvSpPr/>
          <p:nvPr/>
        </p:nvSpPr>
        <p:spPr>
          <a:xfrm>
            <a:off x="1014275" y="460414"/>
            <a:ext cx="5301342" cy="1578430"/>
          </a:xfrm>
          <a:prstGeom prst="wedgeEllipseCallout">
            <a:avLst>
              <a:gd name="adj1" fmla="val -55508"/>
              <a:gd name="adj2" fmla="val -2275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1" tIns="45720" rIns="91441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xmlns="" id="{3AB51918-4D63-4555-BA7C-6C13BD3F30D2}"/>
              </a:ext>
            </a:extLst>
          </p:cNvPr>
          <p:cNvPicPr/>
          <p:nvPr/>
        </p:nvPicPr>
        <p:blipFill rotWithShape="1">
          <a:blip r:embed="rId3" cstate="print"/>
          <a:srcRect l="12581" t="30430" r="13918" b="10844"/>
          <a:stretch/>
        </p:blipFill>
        <p:spPr bwMode="auto">
          <a:xfrm>
            <a:off x="725353" y="2252354"/>
            <a:ext cx="5234577" cy="23458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xmlns="" id="{AE4C1B75-705E-4231-A201-DFA690324D7E}"/>
              </a:ext>
            </a:extLst>
          </p:cNvPr>
          <p:cNvPicPr/>
          <p:nvPr/>
        </p:nvPicPr>
        <p:blipFill rotWithShape="1">
          <a:blip r:embed="rId3" cstate="print"/>
          <a:srcRect l="12581" t="30430" r="13918" b="10844"/>
          <a:stretch/>
        </p:blipFill>
        <p:spPr bwMode="auto">
          <a:xfrm>
            <a:off x="725351" y="4797894"/>
            <a:ext cx="5234577" cy="23458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xmlns="" id="{55893EB9-2B0A-48E0-AAE9-9063BF623C97}"/>
              </a:ext>
            </a:extLst>
          </p:cNvPr>
          <p:cNvPicPr/>
          <p:nvPr/>
        </p:nvPicPr>
        <p:blipFill rotWithShape="1">
          <a:blip r:embed="rId3" cstate="print"/>
          <a:srcRect l="12581" t="30430" r="13918" b="10844"/>
          <a:stretch/>
        </p:blipFill>
        <p:spPr bwMode="auto">
          <a:xfrm>
            <a:off x="725351" y="7406740"/>
            <a:ext cx="5234577" cy="23458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0694663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</TotalTime>
  <Words>158</Words>
  <Application>Microsoft Office PowerPoint</Application>
  <PresentationFormat>Papel A4 (210x297 mm)</PresentationFormat>
  <Paragraphs>77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3</vt:i4>
      </vt:variant>
    </vt:vector>
  </HeadingPairs>
  <TitlesOfParts>
    <vt:vector size="4" baseType="lpstr">
      <vt:lpstr>Tema do Office</vt:lpstr>
      <vt:lpstr>Diapositivo 1</vt:lpstr>
      <vt:lpstr>Diapositivo 2</vt:lpstr>
      <vt:lpstr>Diapositivo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Ana Rita Neves</dc:creator>
  <cp:lastModifiedBy>AnaBanana</cp:lastModifiedBy>
  <cp:revision>39</cp:revision>
  <dcterms:created xsi:type="dcterms:W3CDTF">2017-10-15T10:19:17Z</dcterms:created>
  <dcterms:modified xsi:type="dcterms:W3CDTF">2017-10-28T08:48:22Z</dcterms:modified>
</cp:coreProperties>
</file>