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em Estilo, Tabela com Grelh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2" autoAdjust="0"/>
  </p:normalViewPr>
  <p:slideViewPr>
    <p:cSldViewPr snapToGrid="0" snapToObjects="1">
      <p:cViewPr>
        <p:scale>
          <a:sx n="76" d="100"/>
          <a:sy n="76" d="100"/>
        </p:scale>
        <p:origin x="-2448" y="-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3EDAC-44E1-2D4D-AEA5-1C6E08057940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6D5AD-2EFA-9048-B660-96C05B16CAA0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787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6D5AD-2EFA-9048-B660-96C05B16CAA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5501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6D5AD-2EFA-9048-B660-96C05B16CAA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5501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40463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8425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5793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3756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9416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6185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6019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4546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941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1625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06837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Click to edit Master text styles</a:t>
            </a:r>
          </a:p>
          <a:p>
            <a:pPr lvl="1"/>
            <a:r>
              <a:rPr lang="pt-PT"/>
              <a:t>Second level</a:t>
            </a:r>
          </a:p>
          <a:p>
            <a:pPr lvl="2"/>
            <a:r>
              <a:rPr lang="pt-PT"/>
              <a:t>Third level</a:t>
            </a:r>
          </a:p>
          <a:p>
            <a:pPr lvl="3"/>
            <a:r>
              <a:rPr lang="pt-PT"/>
              <a:t>Fourth level</a:t>
            </a:r>
          </a:p>
          <a:p>
            <a:pPr lvl="4"/>
            <a:r>
              <a:rPr lang="pt-PT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6925A-964F-D54A-B621-6FC652C4A784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A1A2-401C-C948-9905-650FFEAAA84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3854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tângulo 149"/>
          <p:cNvSpPr/>
          <p:nvPr/>
        </p:nvSpPr>
        <p:spPr>
          <a:xfrm>
            <a:off x="-5681" y="641016"/>
            <a:ext cx="6866955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b="1" dirty="0" smtClean="0">
                <a:ln w="10160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noFill/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mic Sans MS" panose="030F0702030302020204" pitchFamily="66" charset="0"/>
              </a:rPr>
              <a:t>Multiplicação e divisão</a:t>
            </a:r>
            <a:endParaRPr lang="pt-PT" b="1" cap="none" spc="0" dirty="0">
              <a:ln w="10160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noFill/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1" name="Caixa de Texto 2">
            <a:extLst>
              <a:ext uri="{FF2B5EF4-FFF2-40B4-BE49-F238E27FC236}">
                <a16:creationId xmlns:a16="http://schemas.microsoft.com/office/drawing/2014/main" xmlns="" id="{1EE67019-6827-4013-AD69-C50F6E1CB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324267"/>
            <a:ext cx="6861275" cy="408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t-PT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Nome ……………………………………………………….  Data ……/……/………….</a:t>
            </a:r>
          </a:p>
        </p:txBody>
      </p:sp>
      <p:grpSp>
        <p:nvGrpSpPr>
          <p:cNvPr id="697" name="Grupo 696">
            <a:extLst>
              <a:ext uri="{FF2B5EF4-FFF2-40B4-BE49-F238E27FC236}">
                <a16:creationId xmlns:a16="http://schemas.microsoft.com/office/drawing/2014/main" xmlns="" id="{15407A9B-5E0D-4A77-805A-798C6A89D1F6}"/>
              </a:ext>
            </a:extLst>
          </p:cNvPr>
          <p:cNvGrpSpPr/>
          <p:nvPr/>
        </p:nvGrpSpPr>
        <p:grpSpPr>
          <a:xfrm>
            <a:off x="313301" y="-1789"/>
            <a:ext cx="6409320" cy="375186"/>
            <a:chOff x="190202" y="269827"/>
            <a:chExt cx="6825046" cy="375186"/>
          </a:xfrm>
        </p:grpSpPr>
        <p:grpSp>
          <p:nvGrpSpPr>
            <p:cNvPr id="698" name="Grupo 697">
              <a:extLst>
                <a:ext uri="{FF2B5EF4-FFF2-40B4-BE49-F238E27FC236}">
                  <a16:creationId xmlns:a16="http://schemas.microsoft.com/office/drawing/2014/main" xmlns="" id="{452FECD9-66D6-45EC-BC71-912C4E5988FE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700" name="Caixa de Texto 2">
                <a:extLst>
                  <a:ext uri="{FF2B5EF4-FFF2-40B4-BE49-F238E27FC236}">
                    <a16:creationId xmlns:a16="http://schemas.microsoft.com/office/drawing/2014/main" xmlns="" id="{395096F3-8E3F-40F8-99BF-E5AFE45AFE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01" name="Conexão recta 21">
                <a:extLst>
                  <a:ext uri="{FF2B5EF4-FFF2-40B4-BE49-F238E27FC236}">
                    <a16:creationId xmlns:a16="http://schemas.microsoft.com/office/drawing/2014/main" xmlns="" id="{5CD126EB-5AA6-426F-9A76-8BDC08A71D4E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9" name="Caixa de Texto 2">
              <a:extLst>
                <a:ext uri="{FF2B5EF4-FFF2-40B4-BE49-F238E27FC236}">
                  <a16:creationId xmlns:a16="http://schemas.microsoft.com/office/drawing/2014/main" xmlns="" id="{C983AC32-6EF5-486B-8474-C039556DE7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202" y="269827"/>
              <a:ext cx="2532234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Multiplicação (Parte 1)</a:t>
              </a:r>
              <a:endPara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05" name="Grupo 704">
            <a:extLst>
              <a:ext uri="{FF2B5EF4-FFF2-40B4-BE49-F238E27FC236}">
                <a16:creationId xmlns:a16="http://schemas.microsoft.com/office/drawing/2014/main" xmlns="" id="{A9684195-4205-4A63-891A-DD9E8852B1C1}"/>
              </a:ext>
            </a:extLst>
          </p:cNvPr>
          <p:cNvGrpSpPr/>
          <p:nvPr/>
        </p:nvGrpSpPr>
        <p:grpSpPr>
          <a:xfrm>
            <a:off x="41375" y="9590752"/>
            <a:ext cx="6819900" cy="307777"/>
            <a:chOff x="-16080" y="9367198"/>
            <a:chExt cx="6819900" cy="307777"/>
          </a:xfrm>
        </p:grpSpPr>
        <p:sp>
          <p:nvSpPr>
            <p:cNvPr id="706" name="Retângulo 705">
              <a:extLst>
                <a:ext uri="{FF2B5EF4-FFF2-40B4-BE49-F238E27FC236}">
                  <a16:creationId xmlns:a16="http://schemas.microsoft.com/office/drawing/2014/main" xmlns="" id="{60DEC1A7-0D56-4995-820D-F970F1F3F348}"/>
                </a:ext>
              </a:extLst>
            </p:cNvPr>
            <p:cNvSpPr/>
            <p:nvPr/>
          </p:nvSpPr>
          <p:spPr>
            <a:xfrm>
              <a:off x="-16080" y="9367198"/>
              <a:ext cx="68199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Projeto </a:t>
              </a:r>
              <a:r>
                <a:rPr lang="pt-PT" sz="8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Prof</a:t>
              </a:r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Equipa de coordenação do guia de apoio: Ana Lima e Conceição Lima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r>
                <a:rPr lang="pt-PT" sz="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</a:t>
              </a:r>
              <a:r>
                <a:rPr lang="pt-PT" sz="6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Equipa </a:t>
              </a:r>
              <a:r>
                <a:rPr lang="pt-PT" sz="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 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Prof DA da EBI da Praia da Vitória: Carla Laranjeira, Graziela Ribeiro e José Mendonça</a:t>
              </a: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07" name="Conexão recta 21">
              <a:extLst>
                <a:ext uri="{FF2B5EF4-FFF2-40B4-BE49-F238E27FC236}">
                  <a16:creationId xmlns:a16="http://schemas.microsoft.com/office/drawing/2014/main" xmlns="" id="{8C6ED420-2D52-4584-9E8A-62D6A0B8029C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ângulo 4">
            <a:extLst>
              <a:ext uri="{FF2B5EF4-FFF2-40B4-BE49-F238E27FC236}">
                <a16:creationId xmlns="" xmlns:a16="http://schemas.microsoft.com/office/drawing/2014/main" id="{0CFF025A-9DD0-47D8-8B4A-C1BA028AADB7}"/>
              </a:ext>
            </a:extLst>
          </p:cNvPr>
          <p:cNvSpPr/>
          <p:nvPr/>
        </p:nvSpPr>
        <p:spPr>
          <a:xfrm>
            <a:off x="215159" y="1064187"/>
            <a:ext cx="6220249" cy="875624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66700" indent="-266700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1.	A  Andreia, o Bruno e o Cristiano moram na quinta do Ilhéu.</a:t>
            </a:r>
          </a:p>
          <a:p>
            <a:pPr marL="627063" indent="-360363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1.1	Na quinta podemos encontrar 6 galinhas, 4 galos e 2 porquinhos.</a:t>
            </a:r>
          </a:p>
          <a:p>
            <a:pPr marL="900113" indent="-273050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a)	Quantas </a:t>
            </a:r>
            <a:r>
              <a:rPr lang="pt-PT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asas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podemos contar nos animais da quinta?</a:t>
            </a:r>
          </a:p>
          <a:p>
            <a:pPr algn="ctr">
              <a:lnSpc>
                <a:spcPct val="20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 + … + … + … + … + … + … + … + … + … = …… x ……</a:t>
            </a:r>
          </a:p>
          <a:p>
            <a:pPr algn="ctr"/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/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00113" indent="-273050" algn="just">
              <a:lnSpc>
                <a:spcPct val="150000"/>
              </a:lnSpc>
            </a:pPr>
            <a:r>
              <a:rPr lang="pt-PT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R.:	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Na quinta podemos contar …… asas.</a:t>
            </a: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627063" indent="-357188" algn="just">
              <a:lnSpc>
                <a:spcPct val="150000"/>
              </a:lnSpc>
              <a:buFont typeface="Arial" pitchFamily="34" charset="0"/>
              <a:buChar char="•"/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00113" indent="-273050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b)	Quantas </a:t>
            </a:r>
            <a:r>
              <a:rPr lang="pt-PT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patas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podemos contar nos </a:t>
            </a:r>
            <a:r>
              <a:rPr lang="pt-PT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galos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da quinta?</a:t>
            </a:r>
          </a:p>
          <a:p>
            <a:pPr marL="900113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 quantas </a:t>
            </a:r>
            <a:r>
              <a:rPr lang="pt-PT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patas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podemos contar nos </a:t>
            </a:r>
            <a:r>
              <a:rPr lang="pt-PT" sz="1200" b="1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porquinhos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da quinta?</a:t>
            </a: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00113" algn="just"/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3411538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…… x …… = ……</a:t>
            </a:r>
          </a:p>
          <a:p>
            <a:pPr indent="3411538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3411538">
              <a:lnSpc>
                <a:spcPct val="150000"/>
              </a:lnSpc>
            </a:pP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…… x …… = ……</a:t>
            </a:r>
          </a:p>
          <a:p>
            <a:pPr algn="ctr"/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00113" indent="-276225" algn="just">
              <a:lnSpc>
                <a:spcPct val="150000"/>
              </a:lnSpc>
            </a:pPr>
            <a:r>
              <a:rPr lang="pt-PT" sz="1200" b="1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R.:	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Nos galos da 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quinta podemos contar ……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patas.</a:t>
            </a:r>
          </a:p>
          <a:p>
            <a:pPr marL="900113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Nos porquinhos da quinta podemos contar 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…… patas.</a:t>
            </a:r>
          </a:p>
          <a:p>
            <a:pPr marL="269875" algn="just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627063" indent="-354013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1.2	Na semana passada as galinhas da quinta puseram 48 ovos.</a:t>
            </a:r>
          </a:p>
          <a:p>
            <a:pPr marL="900113" indent="-273050" algn="just">
              <a:lnSpc>
                <a:spcPct val="150000"/>
              </a:lnSpc>
              <a:buAutoNum type="alphaLcParenR"/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Os 48 ovos foram colocados em 2 cestos.</a:t>
            </a:r>
          </a:p>
          <a:p>
            <a:pPr marL="627063" indent="273050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Quantos ovos ficaram em cada cesto?</a:t>
            </a:r>
          </a:p>
          <a:p>
            <a:pPr marL="627063" indent="273050" algn="just"/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    …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: 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…… = …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      porque       …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 x …… =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……</a:t>
            </a:r>
          </a:p>
          <a:p>
            <a:pPr marL="627063" indent="273050" algn="just"/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00113" indent="-276225" algn="just">
              <a:lnSpc>
                <a:spcPct val="150000"/>
              </a:lnSpc>
            </a:pPr>
            <a:r>
              <a:rPr lang="pt-PT" sz="1200" b="1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R.:	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Em cada cesto ficaram …… ovos.</a:t>
            </a: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627063" indent="273050" algn="just">
              <a:lnSpc>
                <a:spcPct val="150000"/>
              </a:lnSpc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00113" indent="-273050" algn="just">
              <a:lnSpc>
                <a:spcPct val="150000"/>
              </a:lnSpc>
              <a:buAutoNum type="alphaLcParenR" startAt="2"/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Depois os ovos foram guardados em caixas. Cada caixa levou 6 ovos.</a:t>
            </a:r>
          </a:p>
          <a:p>
            <a:pPr marL="900113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Quantas caixas foram necessárias para guardar os 48 ovos?</a:t>
            </a:r>
          </a:p>
          <a:p>
            <a:pPr marL="900113" algn="just"/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…… : …… = ……      porque       …… x …… = ……</a:t>
            </a:r>
          </a:p>
          <a:p>
            <a:pPr marL="900113" algn="just"/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900113" indent="-276225" algn="just">
              <a:lnSpc>
                <a:spcPct val="150000"/>
              </a:lnSpc>
            </a:pPr>
            <a:r>
              <a:rPr lang="pt-PT" sz="1200" b="1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R.:	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Para guardar os ovos foram necessárias …… caixas.</a:t>
            </a: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="" xmlns:a16="http://schemas.microsoft.com/office/drawing/2014/main" xmlns:lc="http://schemas.openxmlformats.org/drawingml/2006/lockedCanvas" id="{354256DB-71B9-4856-9E18-80801C7B14B3}"/>
              </a:ext>
            </a:extLst>
          </p:cNvPr>
          <p:cNvGrpSpPr/>
          <p:nvPr/>
        </p:nvGrpSpPr>
        <p:grpSpPr>
          <a:xfrm>
            <a:off x="342724" y="4139982"/>
            <a:ext cx="2930943" cy="882383"/>
            <a:chOff x="5656134" y="3226250"/>
            <a:chExt cx="2930943" cy="882383"/>
          </a:xfrm>
        </p:grpSpPr>
        <p:pic>
          <p:nvPicPr>
            <p:cNvPr id="18" name="Imagem 17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B0B7CD2F-49D8-45A1-BF2C-E3585EF0E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56134" y="3329616"/>
              <a:ext cx="783979" cy="779017"/>
            </a:xfrm>
            <a:prstGeom prst="rect">
              <a:avLst/>
            </a:prstGeom>
          </p:spPr>
        </p:pic>
        <p:sp>
          <p:nvSpPr>
            <p:cNvPr id="19" name="Bolha de Discurso: Retângulo 127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F3A3D14A-5B25-41D3-B15F-FC300499DFDF}"/>
                </a:ext>
              </a:extLst>
            </p:cNvPr>
            <p:cNvSpPr/>
            <p:nvPr/>
          </p:nvSpPr>
          <p:spPr>
            <a:xfrm>
              <a:off x="6480574" y="3226250"/>
              <a:ext cx="2106503" cy="717071"/>
            </a:xfrm>
            <a:prstGeom prst="wedgeRectCallout">
              <a:avLst>
                <a:gd name="adj1" fmla="val -56529"/>
                <a:gd name="adj2" fmla="val 27693"/>
              </a:avLst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pt-P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Numa </a:t>
              </a:r>
              <a:r>
                <a:rPr lang="pt-PT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multiplicação</a:t>
              </a:r>
              <a:r>
                <a:rPr lang="pt-P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, podemos trocar a ordem dos fatores que o produto não se altera. </a:t>
              </a:r>
            </a:p>
          </p:txBody>
        </p:sp>
      </p:grpSp>
      <p:grpSp>
        <p:nvGrpSpPr>
          <p:cNvPr id="15" name="Grupo 14">
            <a:extLst>
              <a:ext uri="{FF2B5EF4-FFF2-40B4-BE49-F238E27FC236}">
                <a16:creationId xmlns="" xmlns:a16="http://schemas.microsoft.com/office/drawing/2014/main" xmlns:lc="http://schemas.openxmlformats.org/drawingml/2006/lockedCanvas" id="{417736CD-9147-46B1-880F-5BCEF26A3923}"/>
              </a:ext>
            </a:extLst>
          </p:cNvPr>
          <p:cNvGrpSpPr/>
          <p:nvPr/>
        </p:nvGrpSpPr>
        <p:grpSpPr>
          <a:xfrm>
            <a:off x="3731960" y="2283040"/>
            <a:ext cx="2621250" cy="770260"/>
            <a:chOff x="3464726" y="6670132"/>
            <a:chExt cx="2621250" cy="770260"/>
          </a:xfrm>
        </p:grpSpPr>
        <p:pic>
          <p:nvPicPr>
            <p:cNvPr id="16" name="Imagem 15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D868D791-552E-4639-A649-D687CD5723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455763" y="6670132"/>
              <a:ext cx="630213" cy="770260"/>
            </a:xfrm>
            <a:prstGeom prst="rect">
              <a:avLst/>
            </a:prstGeom>
          </p:spPr>
        </p:pic>
        <p:sp>
          <p:nvSpPr>
            <p:cNvPr id="17" name="Bolha de Discurso: Retângulo 192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2C52AD5D-754C-4B3E-AA58-AFFB59ACA5E4}"/>
                </a:ext>
              </a:extLst>
            </p:cNvPr>
            <p:cNvSpPr/>
            <p:nvPr/>
          </p:nvSpPr>
          <p:spPr>
            <a:xfrm>
              <a:off x="3464726" y="6781450"/>
              <a:ext cx="1991037" cy="469357"/>
            </a:xfrm>
            <a:prstGeom prst="wedgeRectCallout">
              <a:avLst>
                <a:gd name="adj1" fmla="val 61243"/>
                <a:gd name="adj2" fmla="val 26295"/>
              </a:avLst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spcBef>
                  <a:spcPts val="300"/>
                </a:spcBef>
                <a:spcAft>
                  <a:spcPts val="300"/>
                </a:spcAft>
              </a:pPr>
              <a:r>
                <a:rPr lang="pt-P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Uma adição de parcelas todas iguais é uma </a:t>
              </a:r>
              <a:r>
                <a:rPr lang="pt-PT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multiplicação.</a:t>
              </a:r>
            </a:p>
          </p:txBody>
        </p:sp>
      </p:grpSp>
      <p:grpSp>
        <p:nvGrpSpPr>
          <p:cNvPr id="20" name="Grupo 14">
            <a:extLst>
              <a:ext uri="{FF2B5EF4-FFF2-40B4-BE49-F238E27FC236}">
                <a16:creationId xmlns="" xmlns:a16="http://schemas.microsoft.com/office/drawing/2014/main" xmlns:lc="http://schemas.openxmlformats.org/drawingml/2006/lockedCanvas" id="{417736CD-9147-46B1-880F-5BCEF26A3923}"/>
              </a:ext>
            </a:extLst>
          </p:cNvPr>
          <p:cNvGrpSpPr/>
          <p:nvPr/>
        </p:nvGrpSpPr>
        <p:grpSpPr>
          <a:xfrm>
            <a:off x="4155359" y="6228813"/>
            <a:ext cx="2555492" cy="770260"/>
            <a:chOff x="3464726" y="6709944"/>
            <a:chExt cx="2555492" cy="770260"/>
          </a:xfrm>
        </p:grpSpPr>
        <p:pic>
          <p:nvPicPr>
            <p:cNvPr id="21" name="Imagem 15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D868D791-552E-4639-A649-D687CD5723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390005" y="6709944"/>
              <a:ext cx="630213" cy="770260"/>
            </a:xfrm>
            <a:prstGeom prst="rect">
              <a:avLst/>
            </a:prstGeom>
          </p:spPr>
        </p:pic>
        <p:sp>
          <p:nvSpPr>
            <p:cNvPr id="22" name="Bolha de Discurso: Retângulo 192"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2C52AD5D-754C-4B3E-AA58-AFFB59ACA5E4}"/>
                </a:ext>
              </a:extLst>
            </p:cNvPr>
            <p:cNvSpPr/>
            <p:nvPr/>
          </p:nvSpPr>
          <p:spPr>
            <a:xfrm>
              <a:off x="3464726" y="6781450"/>
              <a:ext cx="1991037" cy="469357"/>
            </a:xfrm>
            <a:prstGeom prst="wedgeRectCallout">
              <a:avLst>
                <a:gd name="adj1" fmla="val 61243"/>
                <a:gd name="adj2" fmla="val 26295"/>
              </a:avLst>
            </a:prstGeom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spcBef>
                  <a:spcPts val="300"/>
                </a:spcBef>
                <a:spcAft>
                  <a:spcPts val="300"/>
                </a:spcAft>
              </a:pPr>
              <a:r>
                <a:rPr lang="pt-P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 </a:t>
              </a:r>
              <a:r>
                <a:rPr lang="pt-PT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divisão</a:t>
              </a:r>
              <a:r>
                <a:rPr lang="pt-PT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é a operação inversa da </a:t>
              </a:r>
              <a:r>
                <a:rPr lang="pt-PT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multiplicação.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0354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7" name="Grupo 696">
            <a:extLst>
              <a:ext uri="{FF2B5EF4-FFF2-40B4-BE49-F238E27FC236}">
                <a16:creationId xmlns:a16="http://schemas.microsoft.com/office/drawing/2014/main" xmlns="" id="{15407A9B-5E0D-4A77-805A-798C6A89D1F6}"/>
              </a:ext>
            </a:extLst>
          </p:cNvPr>
          <p:cNvGrpSpPr/>
          <p:nvPr/>
        </p:nvGrpSpPr>
        <p:grpSpPr>
          <a:xfrm>
            <a:off x="313301" y="-1789"/>
            <a:ext cx="6409320" cy="375186"/>
            <a:chOff x="190202" y="269827"/>
            <a:chExt cx="6825046" cy="375186"/>
          </a:xfrm>
        </p:grpSpPr>
        <p:grpSp>
          <p:nvGrpSpPr>
            <p:cNvPr id="698" name="Grupo 697">
              <a:extLst>
                <a:ext uri="{FF2B5EF4-FFF2-40B4-BE49-F238E27FC236}">
                  <a16:creationId xmlns:a16="http://schemas.microsoft.com/office/drawing/2014/main" xmlns="" id="{452FECD9-66D6-45EC-BC71-912C4E5988FE}"/>
                </a:ext>
              </a:extLst>
            </p:cNvPr>
            <p:cNvGrpSpPr/>
            <p:nvPr/>
          </p:nvGrpSpPr>
          <p:grpSpPr>
            <a:xfrm>
              <a:off x="392992" y="316562"/>
              <a:ext cx="6622256" cy="328451"/>
              <a:chOff x="157407" y="446683"/>
              <a:chExt cx="6622256" cy="328561"/>
            </a:xfrm>
          </p:grpSpPr>
          <p:sp>
            <p:nvSpPr>
              <p:cNvPr id="700" name="Caixa de Texto 2">
                <a:extLst>
                  <a:ext uri="{FF2B5EF4-FFF2-40B4-BE49-F238E27FC236}">
                    <a16:creationId xmlns:a16="http://schemas.microsoft.com/office/drawing/2014/main" xmlns="" id="{395096F3-8E3F-40F8-99BF-E5AFE45AFE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81530" y="446683"/>
                <a:ext cx="2398133" cy="3285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>
                <a:defPPr>
                  <a:defRPr lang="en-US"/>
                </a:defPPr>
                <a:lvl1pPr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1pPr>
                <a:lvl2pPr marL="4572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2pPr>
                <a:lvl3pPr marL="9144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3pPr>
                <a:lvl4pPr marL="13716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4pPr>
                <a:lvl5pPr marL="1828800" algn="l" defTabSz="457200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3.º ano de escolaridade</a:t>
                </a:r>
              </a:p>
              <a:p>
                <a:pPr algn="ctr"/>
                <a:r>
                  <a:rPr lang="pt-PT" sz="800" b="1" dirty="0">
                    <a:solidFill>
                      <a:srgbClr val="C45911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endParaRPr lang="pt-PT" sz="20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01" name="Conexão recta 21">
                <a:extLst>
                  <a:ext uri="{FF2B5EF4-FFF2-40B4-BE49-F238E27FC236}">
                    <a16:creationId xmlns:a16="http://schemas.microsoft.com/office/drawing/2014/main" xmlns="" id="{5CD126EB-5AA6-426F-9A76-8BDC08A71D4E}"/>
                  </a:ext>
                </a:extLst>
              </p:cNvPr>
              <p:cNvCxnSpPr/>
              <p:nvPr/>
            </p:nvCxnSpPr>
            <p:spPr>
              <a:xfrm>
                <a:off x="157407" y="634627"/>
                <a:ext cx="6106160" cy="0"/>
              </a:xfrm>
              <a:prstGeom prst="line">
                <a:avLst/>
              </a:prstGeom>
              <a:ln w="63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99" name="Caixa de Texto 2">
              <a:extLst>
                <a:ext uri="{FF2B5EF4-FFF2-40B4-BE49-F238E27FC236}">
                  <a16:creationId xmlns:a16="http://schemas.microsoft.com/office/drawing/2014/main" xmlns="" id="{C983AC32-6EF5-486B-8474-C039556DE7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202" y="269827"/>
              <a:ext cx="2532234" cy="342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>
              <a:defPPr>
                <a:defRPr lang="en-US"/>
              </a:defPPr>
              <a:lvl1pPr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1pPr>
              <a:lvl2pPr marL="4572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2pPr>
              <a:lvl3pPr marL="9144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3pPr>
              <a:lvl4pPr marL="13716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4pPr>
              <a:lvl5pPr marL="1828800" algn="l" defTabSz="457200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pt-PT" sz="11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Multiplicação (Parte 1)</a:t>
              </a:r>
              <a:endParaRPr lang="pt-PT" sz="1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05" name="Grupo 704">
            <a:extLst>
              <a:ext uri="{FF2B5EF4-FFF2-40B4-BE49-F238E27FC236}">
                <a16:creationId xmlns:a16="http://schemas.microsoft.com/office/drawing/2014/main" xmlns="" id="{A9684195-4205-4A63-891A-DD9E8852B1C1}"/>
              </a:ext>
            </a:extLst>
          </p:cNvPr>
          <p:cNvGrpSpPr/>
          <p:nvPr/>
        </p:nvGrpSpPr>
        <p:grpSpPr>
          <a:xfrm>
            <a:off x="41375" y="9590752"/>
            <a:ext cx="6819900" cy="307777"/>
            <a:chOff x="-16080" y="9367198"/>
            <a:chExt cx="6819900" cy="307777"/>
          </a:xfrm>
        </p:grpSpPr>
        <p:sp>
          <p:nvSpPr>
            <p:cNvPr id="706" name="Retângulo 705">
              <a:extLst>
                <a:ext uri="{FF2B5EF4-FFF2-40B4-BE49-F238E27FC236}">
                  <a16:creationId xmlns:a16="http://schemas.microsoft.com/office/drawing/2014/main" xmlns="" id="{60DEC1A7-0D56-4995-820D-F970F1F3F348}"/>
                </a:ext>
              </a:extLst>
            </p:cNvPr>
            <p:cNvSpPr/>
            <p:nvPr/>
          </p:nvSpPr>
          <p:spPr>
            <a:xfrm>
              <a:off x="-16080" y="9367198"/>
              <a:ext cx="68199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Projeto </a:t>
              </a:r>
              <a:r>
                <a:rPr lang="pt-PT" sz="800" dirty="0" err="1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Prof</a:t>
              </a:r>
              <a:r>
                <a:rPr lang="pt-PT" sz="8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DA / Matemática Passo a Passo	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Equipa de coordenação do guia de apoio: Ana Lima e Conceição Lima</a:t>
              </a:r>
            </a:p>
            <a:p>
              <a:pPr>
                <a:spcAft>
                  <a:spcPts val="0"/>
                </a:spcAft>
                <a:tabLst>
                  <a:tab pos="2700020" algn="ctr"/>
                  <a:tab pos="5400040" algn="r"/>
                  <a:tab pos="2700020" algn="ctr"/>
                </a:tabLst>
              </a:pPr>
              <a:r>
                <a:rPr lang="pt-PT" sz="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                                                                                                                                         </a:t>
              </a:r>
              <a:r>
                <a:rPr lang="pt-PT" sz="600" dirty="0" smtClean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Equipa </a:t>
              </a:r>
              <a:r>
                <a:rPr lang="pt-PT" sz="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de </a:t>
              </a:r>
              <a:r>
                <a:rPr lang="pt-PT" sz="600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Prof DA da EBI da Praia da Vitória: Carla Laranjeira, Graziela Ribeiro e José Mendonça</a:t>
              </a:r>
              <a:endParaRPr lang="pt-PT" sz="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07" name="Conexão recta 21">
              <a:extLst>
                <a:ext uri="{FF2B5EF4-FFF2-40B4-BE49-F238E27FC236}">
                  <a16:creationId xmlns:a16="http://schemas.microsoft.com/office/drawing/2014/main" xmlns="" id="{8C6ED420-2D52-4584-9E8A-62D6A0B8029C}"/>
                </a:ext>
              </a:extLst>
            </p:cNvPr>
            <p:cNvCxnSpPr/>
            <p:nvPr/>
          </p:nvCxnSpPr>
          <p:spPr>
            <a:xfrm>
              <a:off x="369935" y="9374669"/>
              <a:ext cx="6106160" cy="0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ângulo 4">
            <a:extLst>
              <a:ext uri="{FF2B5EF4-FFF2-40B4-BE49-F238E27FC236}">
                <a16:creationId xmlns="" xmlns:a16="http://schemas.microsoft.com/office/drawing/2014/main" id="{0CFF025A-9DD0-47D8-8B4A-C1BA028AADB7}"/>
              </a:ext>
            </a:extLst>
          </p:cNvPr>
          <p:cNvSpPr/>
          <p:nvPr/>
        </p:nvSpPr>
        <p:spPr>
          <a:xfrm>
            <a:off x="299824" y="401264"/>
            <a:ext cx="6220249" cy="895629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66700" indent="-266700" algn="just">
              <a:lnSpc>
                <a:spcPct val="150000"/>
              </a:lnSpc>
              <a:buAutoNum type="arabicPeriod" startAt="2"/>
            </a:pP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 Bernardo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tem 8 vitelos. A  Andreia tem o dobro dos vitelos.</a:t>
            </a:r>
          </a:p>
          <a:p>
            <a:pPr marL="274638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Quantos vitelos 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tem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 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Andreia ?</a:t>
            </a: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74638" algn="just">
              <a:lnSpc>
                <a:spcPct val="150000"/>
              </a:lnSpc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74638" algn="just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74638" algn="just">
              <a:lnSpc>
                <a:spcPct val="150000"/>
              </a:lnSpc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74638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R.: 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Andreia tem …… vitelos.</a:t>
            </a:r>
          </a:p>
          <a:p>
            <a:pPr marL="274638" algn="just">
              <a:lnSpc>
                <a:spcPct val="150000"/>
              </a:lnSpc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74638" algn="just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74638" indent="-274638" algn="just">
              <a:lnSpc>
                <a:spcPct val="150000"/>
              </a:lnSpc>
              <a:buAutoNum type="arabicPeriod" startAt="3"/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 Cristiano tem 12 ovelhas. A  Andreia tem metade das ovelhas.</a:t>
            </a:r>
          </a:p>
          <a:p>
            <a:pPr marL="274638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Quantas ovelhas tem a Andreia?</a:t>
            </a:r>
          </a:p>
          <a:p>
            <a:pPr marL="266700" indent="-266700" algn="just">
              <a:lnSpc>
                <a:spcPct val="150000"/>
              </a:lnSpc>
              <a:buAutoNum type="arabicPeriod" startAt="2"/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150000"/>
              </a:lnSpc>
              <a:buAutoNum type="arabicPeriod" startAt="2"/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66700" indent="-266700" algn="just">
              <a:lnSpc>
                <a:spcPct val="150000"/>
              </a:lnSpc>
              <a:buAutoNum type="arabicPeriod" startAt="2"/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274638" algn="just">
              <a:lnSpc>
                <a:spcPct val="150000"/>
              </a:lnSpc>
            </a:pP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R.: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  Andreia 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tem ……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ovelhas.</a:t>
            </a:r>
          </a:p>
          <a:p>
            <a:pPr indent="274638" algn="just">
              <a:lnSpc>
                <a:spcPct val="150000"/>
              </a:lnSpc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274638" algn="just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74638" indent="-274638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4.	A Fátima tem o triplo das laranjas do Carlos.</a:t>
            </a:r>
          </a:p>
          <a:p>
            <a:pPr marL="274638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 Carlos tem 6 laranjas.</a:t>
            </a:r>
          </a:p>
          <a:p>
            <a:pPr marL="274638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Quantas laranjas tem a Fátima?</a:t>
            </a:r>
          </a:p>
          <a:p>
            <a:pPr indent="182563" algn="just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182563" algn="just">
              <a:lnSpc>
                <a:spcPct val="150000"/>
              </a:lnSpc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182563" algn="just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182563" algn="just">
              <a:lnSpc>
                <a:spcPct val="150000"/>
              </a:lnSpc>
            </a:pP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R.: A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Fátima 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tem ……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laranjas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.</a:t>
            </a:r>
          </a:p>
          <a:p>
            <a:pPr indent="182563" algn="just">
              <a:lnSpc>
                <a:spcPct val="150000"/>
              </a:lnSpc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182563" algn="just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274638" indent="-274638" algn="just">
              <a:lnSpc>
                <a:spcPct val="150000"/>
              </a:lnSpc>
              <a:buAutoNum type="arabicPeriod" startAt="5"/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O Miguel tem 45 tangerinas.</a:t>
            </a:r>
          </a:p>
          <a:p>
            <a:pPr indent="274638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A Teresa tem a quinta parte das tangerinas do Miguel.</a:t>
            </a:r>
          </a:p>
          <a:p>
            <a:pPr indent="274638" algn="just">
              <a:lnSpc>
                <a:spcPct val="150000"/>
              </a:lnSpc>
            </a:pP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Quantas tangerinas tem a Teresa?</a:t>
            </a:r>
          </a:p>
          <a:p>
            <a:pPr indent="274638" algn="just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274638" algn="just">
              <a:lnSpc>
                <a:spcPct val="150000"/>
              </a:lnSpc>
            </a:pPr>
            <a:endParaRPr lang="pt-PT" sz="1200" dirty="0" smtClean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274638" algn="just">
              <a:lnSpc>
                <a:spcPct val="150000"/>
              </a:lnSpc>
            </a:pP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indent="274638" algn="just">
              <a:lnSpc>
                <a:spcPct val="150000"/>
              </a:lnSpc>
            </a:pP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R.: A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Teresa tem </a:t>
            </a:r>
            <a:r>
              <a:rPr lang="pt-PT" sz="1200" dirty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…… </a:t>
            </a:r>
            <a:r>
              <a:rPr lang="pt-PT" sz="1200" dirty="0" smtClean="0">
                <a:solidFill>
                  <a:prstClr val="blac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tangerinas.</a:t>
            </a:r>
            <a:endParaRPr lang="pt-PT" sz="1200" dirty="0">
              <a:solidFill>
                <a:prstClr val="black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983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4644</TotalTime>
  <Words>141</Words>
  <Application>Microsoft Office PowerPoint</Application>
  <PresentationFormat>Papel A4 (210x297 mm)</PresentationFormat>
  <Paragraphs>82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2</vt:i4>
      </vt:variant>
    </vt:vector>
  </HeadingPairs>
  <TitlesOfParts>
    <vt:vector size="3" baseType="lpstr">
      <vt:lpstr>Office Theme</vt:lpstr>
      <vt:lpstr>Diapositivo 1</vt:lpstr>
      <vt:lpstr>Diapositivo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Ricardo</dc:creator>
  <cp:lastModifiedBy>AnaBanana</cp:lastModifiedBy>
  <cp:revision>295</cp:revision>
  <dcterms:created xsi:type="dcterms:W3CDTF">2016-08-29T18:26:40Z</dcterms:created>
  <dcterms:modified xsi:type="dcterms:W3CDTF">2017-10-31T20:55:32Z</dcterms:modified>
</cp:coreProperties>
</file>