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0" d="100"/>
          <a:sy n="120" d="100"/>
        </p:scale>
        <p:origin x="-78" y="-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841430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73888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15506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272061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56808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47228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599144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987124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26102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296510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422648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B403E-CAB6-4EF5-9825-065C23080BFD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AA4B8-1E08-4453-8020-C17377A354A2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21079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21842" y="1082332"/>
            <a:ext cx="3279718" cy="2158391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3346815" y="215505"/>
            <a:ext cx="3219107" cy="2840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46" dirty="0"/>
              <a:t>Escola Básica Integrada de Lagoa</a:t>
            </a:r>
          </a:p>
        </p:txBody>
      </p:sp>
      <p:pic>
        <p:nvPicPr>
          <p:cNvPr id="7" name="Imagem 6" descr="Escola da Lagoa 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4525" y="186923"/>
            <a:ext cx="444578" cy="312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3346814" y="3532461"/>
            <a:ext cx="3254746" cy="85933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pt-PT" sz="2492" b="1" i="1" dirty="0">
                <a:latin typeface="Bradley Hand ITC" panose="03070402050302030203" pitchFamily="66" charset="0"/>
              </a:rPr>
              <a:t>Factos básicos da multiplicação e divisão</a:t>
            </a:r>
          </a:p>
        </p:txBody>
      </p:sp>
      <p:sp>
        <p:nvSpPr>
          <p:cNvPr id="9" name="Retângulo 8"/>
          <p:cNvSpPr/>
          <p:nvPr/>
        </p:nvSpPr>
        <p:spPr>
          <a:xfrm>
            <a:off x="4135116" y="5038735"/>
            <a:ext cx="1642502" cy="2840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1246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Rotinas </a:t>
            </a:r>
            <a:r>
              <a:rPr lang="pt-BR" sz="1246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– 3.º Ano</a:t>
            </a:r>
          </a:p>
        </p:txBody>
      </p:sp>
      <p:sp>
        <p:nvSpPr>
          <p:cNvPr id="10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3678688" y="5701270"/>
            <a:ext cx="2720073" cy="544708"/>
          </a:xfrm>
          <a:solidFill>
            <a:schemeClr val="bg1"/>
          </a:solidFill>
        </p:spPr>
        <p:txBody>
          <a:bodyPr/>
          <a:lstStyle/>
          <a:p>
            <a:r>
              <a:rPr lang="pt-PT" sz="96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Prof DA </a:t>
            </a:r>
          </a:p>
          <a:p>
            <a:r>
              <a:rPr lang="pt-PT" sz="96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 Rita Neves</a:t>
            </a:r>
          </a:p>
          <a:p>
            <a:r>
              <a:rPr lang="pt-PT" sz="96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Graça Ponte </a:t>
            </a:r>
          </a:p>
          <a:p>
            <a:r>
              <a:rPr lang="pt-PT" sz="969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Lúcia Moniz</a:t>
            </a:r>
          </a:p>
        </p:txBody>
      </p:sp>
    </p:spTree>
    <p:extLst>
      <p:ext uri="{BB962C8B-B14F-4D97-AF65-F5344CB8AC3E}">
        <p14:creationId xmlns:p14="http://schemas.microsoft.com/office/powerpoint/2010/main" xmlns="" val="194786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E89E2E5C-7B24-40B3-98B5-BD31BC3F6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97281302"/>
              </p:ext>
            </p:extLst>
          </p:nvPr>
        </p:nvGraphicFramePr>
        <p:xfrm>
          <a:off x="65042" y="161848"/>
          <a:ext cx="3168001" cy="6448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7619">
                  <a:extLst>
                    <a:ext uri="{9D8B030D-6E8A-4147-A177-3AD203B41FA5}">
                      <a16:colId xmlns:a16="http://schemas.microsoft.com/office/drawing/2014/main" xmlns="" val="3606746906"/>
                    </a:ext>
                  </a:extLst>
                </a:gridCol>
                <a:gridCol w="1390382">
                  <a:extLst>
                    <a:ext uri="{9D8B030D-6E8A-4147-A177-3AD203B41FA5}">
                      <a16:colId xmlns:a16="http://schemas.microsoft.com/office/drawing/2014/main" xmlns="" val="1934760345"/>
                    </a:ext>
                  </a:extLst>
                </a:gridCol>
              </a:tblGrid>
              <a:tr h="245532">
                <a:tc gridSpan="2"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Factos básicos da multiplicação e divisão</a:t>
                      </a: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566666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Triângulo da multiplicação e divisão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Expressões matemáticas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81818771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…... x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……… : 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69663544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472082832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39565318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48949762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DF2E519B-708E-490F-83F7-E8A246344A2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189865" y="87769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3206A046-38EA-44A1-89E7-D2382F4ADFD7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189865" y="2329298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81264F17-CE29-4D51-B8E5-BC66CEF04A84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189862" y="3798443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7" name="Caixa de Texto 2">
            <a:extLst>
              <a:ext uri="{FF2B5EF4-FFF2-40B4-BE49-F238E27FC236}">
                <a16:creationId xmlns:a16="http://schemas.microsoft.com/office/drawing/2014/main" xmlns="" id="{0A7BD0C9-6B3D-4688-8B9E-14B826CDB9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727" y="1846379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aixa de Texto 2">
            <a:extLst>
              <a:ext uri="{FF2B5EF4-FFF2-40B4-BE49-F238E27FC236}">
                <a16:creationId xmlns:a16="http://schemas.microsoft.com/office/drawing/2014/main" xmlns="" id="{3003BEAA-5ADF-41AC-9BD6-CF849654C2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981" y="1846379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Caixa de Texto 2">
            <a:extLst>
              <a:ext uri="{FF2B5EF4-FFF2-40B4-BE49-F238E27FC236}">
                <a16:creationId xmlns:a16="http://schemas.microsoft.com/office/drawing/2014/main" xmlns="" id="{E772E6AC-14C9-4A6D-801E-40C85182EA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8993" y="1027230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Caixa de Texto 2">
            <a:extLst>
              <a:ext uri="{FF2B5EF4-FFF2-40B4-BE49-F238E27FC236}">
                <a16:creationId xmlns:a16="http://schemas.microsoft.com/office/drawing/2014/main" xmlns="" id="{1D96F784-7846-45B9-9F27-99B9ED0BF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8028" y="984366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Caixa de Texto 2">
            <a:extLst>
              <a:ext uri="{FF2B5EF4-FFF2-40B4-BE49-F238E27FC236}">
                <a16:creationId xmlns:a16="http://schemas.microsoft.com/office/drawing/2014/main" xmlns="" id="{36C9A3F8-21B0-4335-98F8-508113823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3314" y="1250751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Caixa de Texto 2">
            <a:extLst>
              <a:ext uri="{FF2B5EF4-FFF2-40B4-BE49-F238E27FC236}">
                <a16:creationId xmlns:a16="http://schemas.microsoft.com/office/drawing/2014/main" xmlns="" id="{256C6D78-CCEC-48DA-97FD-177FA7272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9108" y="1528261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Caixa de Texto 2">
            <a:extLst>
              <a:ext uri="{FF2B5EF4-FFF2-40B4-BE49-F238E27FC236}">
                <a16:creationId xmlns:a16="http://schemas.microsoft.com/office/drawing/2014/main" xmlns="" id="{3C8A45AB-F4A9-436C-A2D2-A5D142638B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0583" y="984366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Caixa de Texto 2">
            <a:extLst>
              <a:ext uri="{FF2B5EF4-FFF2-40B4-BE49-F238E27FC236}">
                <a16:creationId xmlns:a16="http://schemas.microsoft.com/office/drawing/2014/main" xmlns="" id="{B37FFAC2-90EC-4A77-97EF-8DED2A492F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3812" y="1538421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Caixa de Texto 2">
            <a:extLst>
              <a:ext uri="{FF2B5EF4-FFF2-40B4-BE49-F238E27FC236}">
                <a16:creationId xmlns:a16="http://schemas.microsoft.com/office/drawing/2014/main" xmlns="" id="{38B66237-7219-4F7A-BF82-26DB967D67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6290" y="1798137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Caixa de Texto 2">
            <a:extLst>
              <a:ext uri="{FF2B5EF4-FFF2-40B4-BE49-F238E27FC236}">
                <a16:creationId xmlns:a16="http://schemas.microsoft.com/office/drawing/2014/main" xmlns="" id="{CFC128A8-5E4A-4006-A075-1171D57209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5130" y="1258083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Caixa de Texto 2">
            <a:extLst>
              <a:ext uri="{FF2B5EF4-FFF2-40B4-BE49-F238E27FC236}">
                <a16:creationId xmlns:a16="http://schemas.microsoft.com/office/drawing/2014/main" xmlns="" id="{4245C743-2041-40CD-B7C4-00995DEAB4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9782" y="1803232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Caixa de Texto 2">
            <a:extLst>
              <a:ext uri="{FF2B5EF4-FFF2-40B4-BE49-F238E27FC236}">
                <a16:creationId xmlns:a16="http://schemas.microsoft.com/office/drawing/2014/main" xmlns="" id="{D52AC813-5C78-4CC7-9917-2C29808C3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6543" y="985032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Caixa de Texto 2">
            <a:extLst>
              <a:ext uri="{FF2B5EF4-FFF2-40B4-BE49-F238E27FC236}">
                <a16:creationId xmlns:a16="http://schemas.microsoft.com/office/drawing/2014/main" xmlns="" id="{CFA1FEC1-996C-45D4-9EA8-DC9ACB469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7973" y="1535712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Caixa de Texto 2">
            <a:extLst>
              <a:ext uri="{FF2B5EF4-FFF2-40B4-BE49-F238E27FC236}">
                <a16:creationId xmlns:a16="http://schemas.microsoft.com/office/drawing/2014/main" xmlns="" id="{7E9792ED-184D-4744-ABE3-86C4C20CD1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6210" y="1257100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Caixa de Texto 2">
            <a:extLst>
              <a:ext uri="{FF2B5EF4-FFF2-40B4-BE49-F238E27FC236}">
                <a16:creationId xmlns:a16="http://schemas.microsoft.com/office/drawing/2014/main" xmlns="" id="{D22F124D-B7A9-4EBB-AF48-EC3911525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9680" y="1793707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Caixa de Texto 2">
            <a:extLst>
              <a:ext uri="{FF2B5EF4-FFF2-40B4-BE49-F238E27FC236}">
                <a16:creationId xmlns:a16="http://schemas.microsoft.com/office/drawing/2014/main" xmlns="" id="{E8BC00C0-E670-4AF1-BFE4-1552ACD6EC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727" y="3285938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Caixa de Texto 2">
            <a:extLst>
              <a:ext uri="{FF2B5EF4-FFF2-40B4-BE49-F238E27FC236}">
                <a16:creationId xmlns:a16="http://schemas.microsoft.com/office/drawing/2014/main" xmlns="" id="{001F7C37-E961-4655-AFED-3B564F168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980" y="3285938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Caixa de Texto 2">
            <a:extLst>
              <a:ext uri="{FF2B5EF4-FFF2-40B4-BE49-F238E27FC236}">
                <a16:creationId xmlns:a16="http://schemas.microsoft.com/office/drawing/2014/main" xmlns="" id="{91100833-E0CE-415E-84D4-3B08F39CDB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9726" y="4740736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6" name="Imagem 45">
            <a:extLst>
              <a:ext uri="{FF2B5EF4-FFF2-40B4-BE49-F238E27FC236}">
                <a16:creationId xmlns:a16="http://schemas.microsoft.com/office/drawing/2014/main" xmlns="" id="{EDCC83B5-C89A-4400-8B18-DE57C2FE8336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155994" y="523232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25" name="Caixa de Texto 2">
            <a:extLst>
              <a:ext uri="{FF2B5EF4-FFF2-40B4-BE49-F238E27FC236}">
                <a16:creationId xmlns:a16="http://schemas.microsoft.com/office/drawing/2014/main" xmlns="" id="{063F85FB-C3CD-4B2D-B916-C5D7384E2A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475" y="6225444"/>
            <a:ext cx="423225" cy="26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7" name="Caixa de Texto 2">
            <a:extLst>
              <a:ext uri="{FF2B5EF4-FFF2-40B4-BE49-F238E27FC236}">
                <a16:creationId xmlns:a16="http://schemas.microsoft.com/office/drawing/2014/main" xmlns="" id="{ADDA1508-28CC-4603-AD38-44E1E0F76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82980" y="4758116"/>
            <a:ext cx="198174" cy="27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8" name="Caixa de Texto 2">
            <a:extLst>
              <a:ext uri="{FF2B5EF4-FFF2-40B4-BE49-F238E27FC236}">
                <a16:creationId xmlns:a16="http://schemas.microsoft.com/office/drawing/2014/main" xmlns="" id="{515B3ACE-53C4-4B5C-BFA0-7BE884FDD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1" y="6208663"/>
            <a:ext cx="348272" cy="27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99" name="Tabela 98">
            <a:extLst>
              <a:ext uri="{FF2B5EF4-FFF2-40B4-BE49-F238E27FC236}">
                <a16:creationId xmlns:a16="http://schemas.microsoft.com/office/drawing/2014/main" xmlns="" id="{C0A3D393-AE01-4B81-8FC2-3E66E57FF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1518123"/>
              </p:ext>
            </p:extLst>
          </p:nvPr>
        </p:nvGraphicFramePr>
        <p:xfrm>
          <a:off x="3338477" y="161848"/>
          <a:ext cx="3168001" cy="6448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7619">
                  <a:extLst>
                    <a:ext uri="{9D8B030D-6E8A-4147-A177-3AD203B41FA5}">
                      <a16:colId xmlns:a16="http://schemas.microsoft.com/office/drawing/2014/main" xmlns="" val="3606746906"/>
                    </a:ext>
                  </a:extLst>
                </a:gridCol>
                <a:gridCol w="1390382">
                  <a:extLst>
                    <a:ext uri="{9D8B030D-6E8A-4147-A177-3AD203B41FA5}">
                      <a16:colId xmlns:a16="http://schemas.microsoft.com/office/drawing/2014/main" xmlns="" val="1934760345"/>
                    </a:ext>
                  </a:extLst>
                </a:gridCol>
              </a:tblGrid>
              <a:tr h="245532">
                <a:tc gridSpan="2"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Factos básicos da multiplicação e divisão</a:t>
                      </a: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566666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Triângulo da multiplicação e divisão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Expressões matemáticas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81818771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69663544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472082832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39565318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48949762"/>
                  </a:ext>
                </a:extLst>
              </a:tr>
            </a:tbl>
          </a:graphicData>
        </a:graphic>
      </p:graphicFrame>
      <p:pic>
        <p:nvPicPr>
          <p:cNvPr id="100" name="Imagem 99">
            <a:extLst>
              <a:ext uri="{FF2B5EF4-FFF2-40B4-BE49-F238E27FC236}">
                <a16:creationId xmlns:a16="http://schemas.microsoft.com/office/drawing/2014/main" xmlns="" id="{78FA3AB6-CABD-46A5-82D8-66FF64526566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3463300" y="87769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1" name="Imagem 100">
            <a:extLst>
              <a:ext uri="{FF2B5EF4-FFF2-40B4-BE49-F238E27FC236}">
                <a16:creationId xmlns:a16="http://schemas.microsoft.com/office/drawing/2014/main" xmlns="" id="{925002AC-A416-4634-A973-0E224E60F01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3463300" y="2329298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2" name="Imagem 101">
            <a:extLst>
              <a:ext uri="{FF2B5EF4-FFF2-40B4-BE49-F238E27FC236}">
                <a16:creationId xmlns:a16="http://schemas.microsoft.com/office/drawing/2014/main" xmlns="" id="{4CDD6878-EC90-4344-BD79-51375AD6166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3463297" y="3798443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03" name="Caixa de Texto 2">
            <a:extLst>
              <a:ext uri="{FF2B5EF4-FFF2-40B4-BE49-F238E27FC236}">
                <a16:creationId xmlns:a16="http://schemas.microsoft.com/office/drawing/2014/main" xmlns="" id="{9D74CFE3-E7C1-4AB9-B400-3BE1B55815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3162" y="1846379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5" name="Caixa de Texto 2">
            <a:extLst>
              <a:ext uri="{FF2B5EF4-FFF2-40B4-BE49-F238E27FC236}">
                <a16:creationId xmlns:a16="http://schemas.microsoft.com/office/drawing/2014/main" xmlns="" id="{9BD5369A-C5F0-4260-B012-611349AEB7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1300" y="1027230"/>
            <a:ext cx="368300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8" name="Caixa de Texto 2">
            <a:extLst>
              <a:ext uri="{FF2B5EF4-FFF2-40B4-BE49-F238E27FC236}">
                <a16:creationId xmlns:a16="http://schemas.microsoft.com/office/drawing/2014/main" xmlns="" id="{BB7759B5-7996-47C3-9935-BD81723E0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3162" y="3285938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9" name="Caixa de Texto 2">
            <a:extLst>
              <a:ext uri="{FF2B5EF4-FFF2-40B4-BE49-F238E27FC236}">
                <a16:creationId xmlns:a16="http://schemas.microsoft.com/office/drawing/2014/main" xmlns="" id="{930F3BA1-CCFF-4481-A3DE-2B97962461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7650" y="2454088"/>
            <a:ext cx="36163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24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0" name="Caixa de Texto 2">
            <a:extLst>
              <a:ext uri="{FF2B5EF4-FFF2-40B4-BE49-F238E27FC236}">
                <a16:creationId xmlns:a16="http://schemas.microsoft.com/office/drawing/2014/main" xmlns="" id="{5252E1C6-6CB2-42A2-8F14-BFFA483E3D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3161" y="4740736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1" name="Imagem 120">
            <a:extLst>
              <a:ext uri="{FF2B5EF4-FFF2-40B4-BE49-F238E27FC236}">
                <a16:creationId xmlns:a16="http://schemas.microsoft.com/office/drawing/2014/main" xmlns="" id="{87EF4710-3367-49F5-B159-DBD32BA72E47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3429429" y="523232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22" name="Caixa de Texto 2">
            <a:extLst>
              <a:ext uri="{FF2B5EF4-FFF2-40B4-BE49-F238E27FC236}">
                <a16:creationId xmlns:a16="http://schemas.microsoft.com/office/drawing/2014/main" xmlns="" id="{C488E564-F4A5-4440-878A-59C496EFB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7738" y="6197271"/>
            <a:ext cx="423225" cy="26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3" name="Caixa de Texto 2">
            <a:extLst>
              <a:ext uri="{FF2B5EF4-FFF2-40B4-BE49-F238E27FC236}">
                <a16:creationId xmlns:a16="http://schemas.microsoft.com/office/drawing/2014/main" xmlns="" id="{BA21FCEA-B7E4-44E1-8185-19311EBB9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699" y="3926266"/>
            <a:ext cx="444181" cy="27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4" name="Caixa de Texto 2">
            <a:extLst>
              <a:ext uri="{FF2B5EF4-FFF2-40B4-BE49-F238E27FC236}">
                <a16:creationId xmlns:a16="http://schemas.microsoft.com/office/drawing/2014/main" xmlns="" id="{C3C4AB50-46C5-4971-B20A-1DE84F4400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7453" y="5370463"/>
            <a:ext cx="348272" cy="27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5" name="Tabela 124">
            <a:extLst>
              <a:ext uri="{FF2B5EF4-FFF2-40B4-BE49-F238E27FC236}">
                <a16:creationId xmlns:a16="http://schemas.microsoft.com/office/drawing/2014/main" xmlns="" id="{EED950C7-60E1-4F93-ACB5-01618565EA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2877969"/>
              </p:ext>
            </p:extLst>
          </p:nvPr>
        </p:nvGraphicFramePr>
        <p:xfrm>
          <a:off x="6648601" y="161848"/>
          <a:ext cx="3168001" cy="6448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7619">
                  <a:extLst>
                    <a:ext uri="{9D8B030D-6E8A-4147-A177-3AD203B41FA5}">
                      <a16:colId xmlns:a16="http://schemas.microsoft.com/office/drawing/2014/main" xmlns="" val="3606746906"/>
                    </a:ext>
                  </a:extLst>
                </a:gridCol>
                <a:gridCol w="1390382">
                  <a:extLst>
                    <a:ext uri="{9D8B030D-6E8A-4147-A177-3AD203B41FA5}">
                      <a16:colId xmlns:a16="http://schemas.microsoft.com/office/drawing/2014/main" xmlns="" val="1934760345"/>
                    </a:ext>
                  </a:extLst>
                </a:gridCol>
              </a:tblGrid>
              <a:tr h="245532">
                <a:tc gridSpan="2"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Factos básicos da multiplicação e divisão</a:t>
                      </a: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566666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Triângulo da multiplicação e divisão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Expressões matemáticas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81818771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69663544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472082832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39565318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48949762"/>
                  </a:ext>
                </a:extLst>
              </a:tr>
            </a:tbl>
          </a:graphicData>
        </a:graphic>
      </p:graphicFrame>
      <p:pic>
        <p:nvPicPr>
          <p:cNvPr id="126" name="Imagem 125">
            <a:extLst>
              <a:ext uri="{FF2B5EF4-FFF2-40B4-BE49-F238E27FC236}">
                <a16:creationId xmlns:a16="http://schemas.microsoft.com/office/drawing/2014/main" xmlns="" id="{85DA9AD2-DF6E-42C7-BE43-A7AA00003E37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6773424" y="87769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7" name="Imagem 126">
            <a:extLst>
              <a:ext uri="{FF2B5EF4-FFF2-40B4-BE49-F238E27FC236}">
                <a16:creationId xmlns:a16="http://schemas.microsoft.com/office/drawing/2014/main" xmlns="" id="{95998F1E-A1E8-450E-ABB7-80296DA42610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6773424" y="2329298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8" name="Imagem 127">
            <a:extLst>
              <a:ext uri="{FF2B5EF4-FFF2-40B4-BE49-F238E27FC236}">
                <a16:creationId xmlns:a16="http://schemas.microsoft.com/office/drawing/2014/main" xmlns="" id="{FB3ACBB7-731A-4CBC-B65A-E38D6BC6801F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6773421" y="3798443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30" name="Caixa de Texto 2">
            <a:extLst>
              <a:ext uri="{FF2B5EF4-FFF2-40B4-BE49-F238E27FC236}">
                <a16:creationId xmlns:a16="http://schemas.microsoft.com/office/drawing/2014/main" xmlns="" id="{A0A0BCD8-69DA-4C77-B08B-0CC5A9AC07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540" y="1846379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1" name="Caixa de Texto 2">
            <a:extLst>
              <a:ext uri="{FF2B5EF4-FFF2-40B4-BE49-F238E27FC236}">
                <a16:creationId xmlns:a16="http://schemas.microsoft.com/office/drawing/2014/main" xmlns="" id="{4425694D-41F2-4686-BD92-F50C22D1F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2552" y="1027230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4" name="Caixa de Texto 2">
            <a:extLst>
              <a:ext uri="{FF2B5EF4-FFF2-40B4-BE49-F238E27FC236}">
                <a16:creationId xmlns:a16="http://schemas.microsoft.com/office/drawing/2014/main" xmlns="" id="{596113F3-F5DA-43F6-A5EC-C70F911B7C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72350" y="2463426"/>
            <a:ext cx="3697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35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5" name="Caixa de Texto 2">
            <a:extLst>
              <a:ext uri="{FF2B5EF4-FFF2-40B4-BE49-F238E27FC236}">
                <a16:creationId xmlns:a16="http://schemas.microsoft.com/office/drawing/2014/main" xmlns="" id="{0CC777D4-5A63-4FD9-8799-FED126211F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539" y="3285938"/>
            <a:ext cx="266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6" name="Caixa de Texto 2">
            <a:extLst>
              <a:ext uri="{FF2B5EF4-FFF2-40B4-BE49-F238E27FC236}">
                <a16:creationId xmlns:a16="http://schemas.microsoft.com/office/drawing/2014/main" xmlns="" id="{B23BF84D-E64B-4A7D-9018-F14F6E6B68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6000" y="3960847"/>
            <a:ext cx="357061" cy="294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42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7" name="Imagem 146">
            <a:extLst>
              <a:ext uri="{FF2B5EF4-FFF2-40B4-BE49-F238E27FC236}">
                <a16:creationId xmlns:a16="http://schemas.microsoft.com/office/drawing/2014/main" xmlns="" id="{C102FC09-F605-415D-A54A-FD393747488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6739553" y="523232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48" name="Caixa de Texto 2">
            <a:extLst>
              <a:ext uri="{FF2B5EF4-FFF2-40B4-BE49-F238E27FC236}">
                <a16:creationId xmlns:a16="http://schemas.microsoft.com/office/drawing/2014/main" xmlns="" id="{38D2D982-0F27-4388-B72A-D73BE5FCF1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6950" y="5366557"/>
            <a:ext cx="423225" cy="26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90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9" name="Caixa de Texto 2">
            <a:extLst>
              <a:ext uri="{FF2B5EF4-FFF2-40B4-BE49-F238E27FC236}">
                <a16:creationId xmlns:a16="http://schemas.microsoft.com/office/drawing/2014/main" xmlns="" id="{048AD9C9-0C4E-4417-92BF-66C7383B4E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66539" y="4758116"/>
            <a:ext cx="198174" cy="277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0" name="Caixa de Texto 2">
            <a:extLst>
              <a:ext uri="{FF2B5EF4-FFF2-40B4-BE49-F238E27FC236}">
                <a16:creationId xmlns:a16="http://schemas.microsoft.com/office/drawing/2014/main" xmlns="" id="{759BAD17-8E91-48CA-817A-F3A9929E1E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8960" y="6208663"/>
            <a:ext cx="348272" cy="277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1" tIns="45720" rIns="91441" bIns="45720" anchor="t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endParaRPr lang="pt-PT" sz="110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3412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xmlns="" id="{E89E2E5C-7B24-40B3-98B5-BD31BC3F67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48760956"/>
              </p:ext>
            </p:extLst>
          </p:nvPr>
        </p:nvGraphicFramePr>
        <p:xfrm>
          <a:off x="65042" y="161848"/>
          <a:ext cx="3168001" cy="6448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7619">
                  <a:extLst>
                    <a:ext uri="{9D8B030D-6E8A-4147-A177-3AD203B41FA5}">
                      <a16:colId xmlns:a16="http://schemas.microsoft.com/office/drawing/2014/main" xmlns="" val="3606746906"/>
                    </a:ext>
                  </a:extLst>
                </a:gridCol>
                <a:gridCol w="1390382">
                  <a:extLst>
                    <a:ext uri="{9D8B030D-6E8A-4147-A177-3AD203B41FA5}">
                      <a16:colId xmlns:a16="http://schemas.microsoft.com/office/drawing/2014/main" xmlns="" val="1934760345"/>
                    </a:ext>
                  </a:extLst>
                </a:gridCol>
              </a:tblGrid>
              <a:tr h="245532">
                <a:tc gridSpan="2"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Factos básicos da multiplicação e divisão</a:t>
                      </a: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566666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Triângulo da multiplicação e divisão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Expressões matemáticas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81818771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69663544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472082832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39565318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48949762"/>
                  </a:ext>
                </a:extLst>
              </a:tr>
            </a:tbl>
          </a:graphicData>
        </a:graphic>
      </p:graphicFrame>
      <p:pic>
        <p:nvPicPr>
          <p:cNvPr id="4" name="Imagem 3">
            <a:extLst>
              <a:ext uri="{FF2B5EF4-FFF2-40B4-BE49-F238E27FC236}">
                <a16:creationId xmlns:a16="http://schemas.microsoft.com/office/drawing/2014/main" xmlns="" id="{DF2E519B-708E-490F-83F7-E8A246344A22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189865" y="87769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xmlns="" id="{3206A046-38EA-44A1-89E7-D2382F4ADFD7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189865" y="2329298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xmlns="" id="{81264F17-CE29-4D51-B8E5-BC66CEF04A84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189862" y="3798443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6" name="Imagem 45">
            <a:extLst>
              <a:ext uri="{FF2B5EF4-FFF2-40B4-BE49-F238E27FC236}">
                <a16:creationId xmlns:a16="http://schemas.microsoft.com/office/drawing/2014/main" xmlns="" id="{EDCC83B5-C89A-4400-8B18-DE57C2FE8336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155994" y="523232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aphicFrame>
        <p:nvGraphicFramePr>
          <p:cNvPr id="99" name="Tabela 98">
            <a:extLst>
              <a:ext uri="{FF2B5EF4-FFF2-40B4-BE49-F238E27FC236}">
                <a16:creationId xmlns:a16="http://schemas.microsoft.com/office/drawing/2014/main" xmlns="" id="{C0A3D393-AE01-4B81-8FC2-3E66E57FF0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806491"/>
              </p:ext>
            </p:extLst>
          </p:nvPr>
        </p:nvGraphicFramePr>
        <p:xfrm>
          <a:off x="3338477" y="161848"/>
          <a:ext cx="3168001" cy="6448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7619">
                  <a:extLst>
                    <a:ext uri="{9D8B030D-6E8A-4147-A177-3AD203B41FA5}">
                      <a16:colId xmlns:a16="http://schemas.microsoft.com/office/drawing/2014/main" xmlns="" val="3606746906"/>
                    </a:ext>
                  </a:extLst>
                </a:gridCol>
                <a:gridCol w="1390382">
                  <a:extLst>
                    <a:ext uri="{9D8B030D-6E8A-4147-A177-3AD203B41FA5}">
                      <a16:colId xmlns:a16="http://schemas.microsoft.com/office/drawing/2014/main" xmlns="" val="1934760345"/>
                    </a:ext>
                  </a:extLst>
                </a:gridCol>
              </a:tblGrid>
              <a:tr h="245532">
                <a:tc gridSpan="2"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Factos básicos da multiplicação e divisão</a:t>
                      </a: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566666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Triângulo da multiplicação e divisão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Expressões matemáticas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81818771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69663544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472082832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39565318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48949762"/>
                  </a:ext>
                </a:extLst>
              </a:tr>
            </a:tbl>
          </a:graphicData>
        </a:graphic>
      </p:graphicFrame>
      <p:pic>
        <p:nvPicPr>
          <p:cNvPr id="100" name="Imagem 99">
            <a:extLst>
              <a:ext uri="{FF2B5EF4-FFF2-40B4-BE49-F238E27FC236}">
                <a16:creationId xmlns:a16="http://schemas.microsoft.com/office/drawing/2014/main" xmlns="" id="{78FA3AB6-CABD-46A5-82D8-66FF64526566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3463300" y="87769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1" name="Imagem 100">
            <a:extLst>
              <a:ext uri="{FF2B5EF4-FFF2-40B4-BE49-F238E27FC236}">
                <a16:creationId xmlns:a16="http://schemas.microsoft.com/office/drawing/2014/main" xmlns="" id="{925002AC-A416-4634-A973-0E224E60F019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3463300" y="2329298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2" name="Imagem 101">
            <a:extLst>
              <a:ext uri="{FF2B5EF4-FFF2-40B4-BE49-F238E27FC236}">
                <a16:creationId xmlns:a16="http://schemas.microsoft.com/office/drawing/2014/main" xmlns="" id="{4CDD6878-EC90-4344-BD79-51375AD6166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3463297" y="3798443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1" name="Imagem 120">
            <a:extLst>
              <a:ext uri="{FF2B5EF4-FFF2-40B4-BE49-F238E27FC236}">
                <a16:creationId xmlns:a16="http://schemas.microsoft.com/office/drawing/2014/main" xmlns="" id="{87EF4710-3367-49F5-B159-DBD32BA72E47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3429429" y="523232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aphicFrame>
        <p:nvGraphicFramePr>
          <p:cNvPr id="125" name="Tabela 124">
            <a:extLst>
              <a:ext uri="{FF2B5EF4-FFF2-40B4-BE49-F238E27FC236}">
                <a16:creationId xmlns:a16="http://schemas.microsoft.com/office/drawing/2014/main" xmlns="" id="{EED950C7-60E1-4F93-ACB5-01618565EA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34466298"/>
              </p:ext>
            </p:extLst>
          </p:nvPr>
        </p:nvGraphicFramePr>
        <p:xfrm>
          <a:off x="6648601" y="161848"/>
          <a:ext cx="3168001" cy="64482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7619">
                  <a:extLst>
                    <a:ext uri="{9D8B030D-6E8A-4147-A177-3AD203B41FA5}">
                      <a16:colId xmlns:a16="http://schemas.microsoft.com/office/drawing/2014/main" xmlns="" val="3606746906"/>
                    </a:ext>
                  </a:extLst>
                </a:gridCol>
                <a:gridCol w="1390382">
                  <a:extLst>
                    <a:ext uri="{9D8B030D-6E8A-4147-A177-3AD203B41FA5}">
                      <a16:colId xmlns:a16="http://schemas.microsoft.com/office/drawing/2014/main" xmlns="" val="1934760345"/>
                    </a:ext>
                  </a:extLst>
                </a:gridCol>
              </a:tblGrid>
              <a:tr h="245532">
                <a:tc gridSpan="2"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Factos básicos da multiplicação e divisão</a:t>
                      </a:r>
                    </a:p>
                  </a:txBody>
                  <a:tcPr marL="91441" marR="91441" anchor="ctr"/>
                </a:tc>
                <a:tc hMerge="1">
                  <a:txBody>
                    <a:bodyPr/>
                    <a:lstStyle/>
                    <a:p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45666666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Triângulo da multiplicação e divisão</a:t>
                      </a:r>
                    </a:p>
                  </a:txBody>
                  <a:tcPr marL="91441" marR="91441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000" dirty="0"/>
                        <a:t>Expressões matemáticas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81818771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69663544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1300" dirty="0"/>
                    </a:p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472082832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3395653180"/>
                  </a:ext>
                </a:extLst>
              </a:tr>
              <a:tr h="1447800">
                <a:tc>
                  <a:txBody>
                    <a:bodyPr/>
                    <a:lstStyle/>
                    <a:p>
                      <a:endParaRPr lang="pt-PT" sz="900" dirty="0"/>
                    </a:p>
                  </a:txBody>
                  <a:tcPr marL="91441" marR="91441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 x ……...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pt-PT" sz="1200" dirty="0"/>
                        <a:t>……... : …….. = ……...</a:t>
                      </a:r>
                    </a:p>
                  </a:txBody>
                  <a:tcPr marL="91441" marR="91441" anchor="ctr"/>
                </a:tc>
                <a:extLst>
                  <a:ext uri="{0D108BD9-81ED-4DB2-BD59-A6C34878D82A}">
                    <a16:rowId xmlns:a16="http://schemas.microsoft.com/office/drawing/2014/main" xmlns="" val="248949762"/>
                  </a:ext>
                </a:extLst>
              </a:tr>
            </a:tbl>
          </a:graphicData>
        </a:graphic>
      </p:graphicFrame>
      <p:pic>
        <p:nvPicPr>
          <p:cNvPr id="126" name="Imagem 125">
            <a:extLst>
              <a:ext uri="{FF2B5EF4-FFF2-40B4-BE49-F238E27FC236}">
                <a16:creationId xmlns:a16="http://schemas.microsoft.com/office/drawing/2014/main" xmlns="" id="{85DA9AD2-DF6E-42C7-BE43-A7AA00003E37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6773424" y="87769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7" name="Imagem 126">
            <a:extLst>
              <a:ext uri="{FF2B5EF4-FFF2-40B4-BE49-F238E27FC236}">
                <a16:creationId xmlns:a16="http://schemas.microsoft.com/office/drawing/2014/main" xmlns="" id="{95998F1E-A1E8-450E-ABB7-80296DA42610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6773424" y="2329298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28" name="Imagem 127">
            <a:extLst>
              <a:ext uri="{FF2B5EF4-FFF2-40B4-BE49-F238E27FC236}">
                <a16:creationId xmlns:a16="http://schemas.microsoft.com/office/drawing/2014/main" xmlns="" id="{FB3ACBB7-731A-4CBC-B65A-E38D6BC6801F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6773421" y="3798443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47" name="Imagem 146">
            <a:extLst>
              <a:ext uri="{FF2B5EF4-FFF2-40B4-BE49-F238E27FC236}">
                <a16:creationId xmlns:a16="http://schemas.microsoft.com/office/drawing/2014/main" xmlns="" id="{C102FC09-F605-415D-A54A-FD393747488A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6739553" y="5232320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3867448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619</Words>
  <Application>Microsoft Office PowerPoint</Application>
  <PresentationFormat>Papel A4 (210x297 mm)</PresentationFormat>
  <Paragraphs>218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4" baseType="lpstr">
      <vt:lpstr>Tema do Office</vt:lpstr>
      <vt:lpstr>Diapositivo 1</vt:lpstr>
      <vt:lpstr>Diapositivo 2</vt:lpstr>
      <vt:lpstr>Diapositivo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Rita Neves</dc:creator>
  <cp:lastModifiedBy>AnaBanana</cp:lastModifiedBy>
  <cp:revision>15</cp:revision>
  <dcterms:created xsi:type="dcterms:W3CDTF">2017-10-15T12:39:39Z</dcterms:created>
  <dcterms:modified xsi:type="dcterms:W3CDTF">2017-10-28T08:48:58Z</dcterms:modified>
</cp:coreProperties>
</file>