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6" r:id="rId3"/>
    <p:sldId id="265" r:id="rId4"/>
    <p:sldId id="257" r:id="rId5"/>
    <p:sldId id="258" r:id="rId6"/>
    <p:sldId id="266" r:id="rId7"/>
    <p:sldId id="260" r:id="rId8"/>
    <p:sldId id="259" r:id="rId9"/>
    <p:sldId id="262" r:id="rId10"/>
    <p:sldId id="267" r:id="rId11"/>
    <p:sldId id="268" r:id="rId12"/>
    <p:sldId id="264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5E68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4660"/>
  </p:normalViewPr>
  <p:slideViewPr>
    <p:cSldViewPr>
      <p:cViewPr varScale="1">
        <p:scale>
          <a:sx n="58" d="100"/>
          <a:sy n="58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pPr/>
              <a:t>31-08-2020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eebi.ginetes@azores.gov.p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edu.azores.gov.pt/projectos/prosucesso/PublishingImages/prosucesso%20peq2.png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ebig.edu.azores.gov.p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Ano Letivo 2020/2021</a:t>
            </a:r>
            <a:endParaRPr lang="pt-PT" dirty="0"/>
          </a:p>
        </p:txBody>
      </p:sp>
      <p:pic>
        <p:nvPicPr>
          <p:cNvPr id="6" name="Marcador de Posição de Conteúdo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924944"/>
            <a:ext cx="1224136" cy="158417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Retângulo 1"/>
          <p:cNvSpPr/>
          <p:nvPr/>
        </p:nvSpPr>
        <p:spPr>
          <a:xfrm>
            <a:off x="3995936" y="2060848"/>
            <a:ext cx="48965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P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Telefone geral:</a:t>
            </a:r>
            <a:endParaRPr lang="pt-P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pt-P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296 950 120</a:t>
            </a:r>
            <a:endParaRPr lang="pt-P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</a:p>
          <a:p>
            <a:pPr algn="ctr">
              <a:spcAft>
                <a:spcPts val="0"/>
              </a:spcAft>
            </a:pPr>
            <a:r>
              <a:rPr lang="pt-P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Email:</a:t>
            </a:r>
            <a:endParaRPr lang="pt-P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ebi.ginetes@azores.gov.pt</a:t>
            </a:r>
            <a:endParaRPr lang="pt-P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ceebi.ginetes@azores.gov.pt</a:t>
            </a:r>
            <a:endParaRPr lang="pt-P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pt-PT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Página Web:</a:t>
            </a:r>
            <a:endParaRPr lang="pt-P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PT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pt-PT" sz="1600" dirty="0" smtClean="0">
                <a:hlinkClick r:id="rId4"/>
              </a:rPr>
              <a:t>http://ebig.edu.azores.gov.pt/</a:t>
            </a:r>
            <a:endParaRPr lang="pt-PT" sz="1600" dirty="0" smtClean="0"/>
          </a:p>
          <a:p>
            <a:pPr algn="ctr">
              <a:spcAft>
                <a:spcPts val="0"/>
              </a:spcAft>
            </a:pPr>
            <a:endParaRPr lang="pt-PT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PT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Reprografia:</a:t>
            </a:r>
          </a:p>
          <a:p>
            <a:pPr algn="ctr">
              <a:spcAft>
                <a:spcPts val="0"/>
              </a:spcAft>
            </a:pPr>
            <a:endParaRPr lang="pt-PT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pt-PT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4644008" y="6237312"/>
            <a:ext cx="339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u="sng" dirty="0" err="1" smtClean="0">
                <a:latin typeface="Times New Roman" pitchFamily="18" charset="0"/>
                <a:cs typeface="Times New Roman" pitchFamily="18" charset="0"/>
              </a:rPr>
              <a:t>reprografia.ebiginetes@gmail.com</a:t>
            </a:r>
            <a:endParaRPr lang="pt-PT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Resultado de imagem para prosucesso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2339752" y="2708920"/>
            <a:ext cx="24193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832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Projetos Pedagógicos</a:t>
            </a:r>
            <a:br>
              <a:rPr lang="pt-PT" b="1" dirty="0" smtClean="0">
                <a:solidFill>
                  <a:schemeClr val="tx1"/>
                </a:solidFill>
              </a:rPr>
            </a:br>
            <a:r>
              <a:rPr lang="pt-PT" b="1" dirty="0" smtClean="0">
                <a:solidFill>
                  <a:schemeClr val="tx1"/>
                </a:solidFill>
              </a:rPr>
              <a:t> EBI de Ginetes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899592" y="1412776"/>
            <a:ext cx="74168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000" b="1" dirty="0" smtClean="0"/>
              <a:t>Pré-Escolar </a:t>
            </a:r>
            <a:endParaRPr lang="pt-PT" sz="2000" dirty="0" smtClean="0"/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Colorir o Pré-Escolar/</a:t>
            </a:r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 Era uma vez os sons…/ </a:t>
            </a:r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Oficina das Ciências/</a:t>
            </a:r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 (…)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1º Ciclo </a:t>
            </a:r>
            <a:endParaRPr lang="pt-PT" sz="2000" dirty="0" smtClean="0"/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PROF DA 1º Ciclo/</a:t>
            </a:r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 Programa de Leitura “A a Z”/ </a:t>
            </a:r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PACIS XXI/ </a:t>
            </a:r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Ateliê do Código/</a:t>
            </a:r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 (…)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PT" sz="2800" b="1" dirty="0" smtClean="0"/>
              <a:t>2º Ciclo 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Escrita, Leitura e Gramática/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PROF DA 2º Ciclo/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PACIS XXI/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GPS/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Ateliê do Código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 (…)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800" b="1" dirty="0" smtClean="0"/>
              <a:t>3º Ciclo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Matemática 3º Ciclo/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GPS/</a:t>
            </a:r>
          </a:p>
          <a:p>
            <a:pPr algn="ctr">
              <a:lnSpc>
                <a:spcPct val="150000"/>
              </a:lnSpc>
              <a:buNone/>
            </a:pPr>
            <a:r>
              <a:rPr lang="pt-PT" sz="2000" dirty="0" smtClean="0"/>
              <a:t>(…)</a:t>
            </a:r>
          </a:p>
          <a:p>
            <a:pPr algn="ctr">
              <a:lnSpc>
                <a:spcPct val="150000"/>
              </a:lnSpc>
              <a:buNone/>
            </a:pPr>
            <a:endParaRPr lang="pt-PT" sz="2800" b="1" dirty="0" smtClean="0"/>
          </a:p>
          <a:p>
            <a:pPr algn="ctr">
              <a:lnSpc>
                <a:spcPct val="150000"/>
              </a:lnSpc>
              <a:buNone/>
            </a:pPr>
            <a:endParaRPr lang="pt-PT" sz="2800" b="1" dirty="0" smtClean="0"/>
          </a:p>
          <a:p>
            <a:pPr algn="ctr">
              <a:lnSpc>
                <a:spcPct val="150000"/>
              </a:lnSpc>
              <a:buNone/>
            </a:pPr>
            <a:endParaRPr lang="pt-PT" sz="2800" b="1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827584" y="332656"/>
            <a:ext cx="7408333" cy="19442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PT" sz="6000" dirty="0" smtClean="0"/>
              <a:t>Outros Assuntos/ Questões</a:t>
            </a:r>
            <a:endParaRPr lang="pt-PT" sz="6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2492896"/>
            <a:ext cx="7560840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pt-PT" sz="1600" dirty="0" smtClean="0"/>
          </a:p>
          <a:p>
            <a:pPr algn="ctr">
              <a:lnSpc>
                <a:spcPct val="150000"/>
              </a:lnSpc>
            </a:pPr>
            <a:r>
              <a:rPr lang="pt-PT" sz="2400" dirty="0" smtClean="0"/>
              <a:t>Contactar o Conselho Executivo</a:t>
            </a:r>
          </a:p>
          <a:p>
            <a:pPr algn="ctr">
              <a:lnSpc>
                <a:spcPct val="150000"/>
              </a:lnSpc>
            </a:pPr>
            <a:endParaRPr lang="pt-PT" sz="1600" dirty="0" smtClean="0"/>
          </a:p>
          <a:p>
            <a:pPr algn="ctr">
              <a:lnSpc>
                <a:spcPct val="200000"/>
              </a:lnSpc>
              <a:buFont typeface="Arial" pitchFamily="34" charset="0"/>
              <a:buChar char="•"/>
            </a:pPr>
            <a:endParaRPr lang="pt-PT" sz="2400" dirty="0"/>
          </a:p>
        </p:txBody>
      </p:sp>
    </p:spTree>
    <p:extLst>
      <p:ext uri="{BB962C8B-B14F-4D97-AF65-F5344CB8AC3E}">
        <p14:creationId xmlns="" xmlns:p14="http://schemas.microsoft.com/office/powerpoint/2010/main" val="6732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Apresentação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 bwMode="auto">
          <a:xfrm>
            <a:off x="755576" y="836712"/>
            <a:ext cx="77768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t-PT" sz="2800" dirty="0" smtClean="0"/>
              <a:t>Assembleia de Escola</a:t>
            </a:r>
          </a:p>
          <a:p>
            <a:pPr algn="ctr"/>
            <a:r>
              <a:rPr lang="pt-PT" sz="2000" dirty="0" smtClean="0">
                <a:solidFill>
                  <a:schemeClr val="bg1"/>
                </a:solidFill>
              </a:rPr>
              <a:t>Presidente - Prof. Maria Gorete Xavier</a:t>
            </a:r>
            <a:endParaRPr lang="pt-PT" sz="28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pt-PT" sz="2800" dirty="0" smtClean="0"/>
              <a:t>Conselho Pedagógico</a:t>
            </a:r>
          </a:p>
          <a:p>
            <a:pPr algn="ctr"/>
            <a:r>
              <a:rPr lang="pt-PT" sz="2000" dirty="0" smtClean="0">
                <a:solidFill>
                  <a:schemeClr val="bg1"/>
                </a:solidFill>
              </a:rPr>
              <a:t>Presidente –Prof. Luís Quadros</a:t>
            </a:r>
          </a:p>
          <a:p>
            <a:pPr>
              <a:buFontTx/>
              <a:buChar char="-"/>
            </a:pPr>
            <a:r>
              <a:rPr lang="pt-PT" sz="2800" dirty="0" smtClean="0"/>
              <a:t>Conselho Executivo</a:t>
            </a:r>
          </a:p>
          <a:p>
            <a:pPr algn="ctr"/>
            <a:r>
              <a:rPr lang="pt-PT" sz="2000" dirty="0" smtClean="0">
                <a:solidFill>
                  <a:schemeClr val="bg1"/>
                </a:solidFill>
              </a:rPr>
              <a:t>Presidente - Prof. Paulo Silva</a:t>
            </a:r>
          </a:p>
          <a:p>
            <a:pPr algn="ctr"/>
            <a:r>
              <a:rPr lang="pt-PT" sz="2000" dirty="0" smtClean="0">
                <a:solidFill>
                  <a:schemeClr val="bg1"/>
                </a:solidFill>
              </a:rPr>
              <a:t>Vice-Presidente - Prof. Márcio Ferreira</a:t>
            </a:r>
          </a:p>
          <a:p>
            <a:pPr algn="ctr"/>
            <a:r>
              <a:rPr lang="pt-PT" sz="2000" dirty="0" smtClean="0">
                <a:solidFill>
                  <a:schemeClr val="bg1"/>
                </a:solidFill>
              </a:rPr>
              <a:t>Vice-Presidente - Prof. João Carvalho</a:t>
            </a:r>
          </a:p>
          <a:p>
            <a:pPr algn="ctr"/>
            <a:r>
              <a:rPr lang="pt-PT" sz="2000" dirty="0" smtClean="0">
                <a:solidFill>
                  <a:schemeClr val="bg1"/>
                </a:solidFill>
              </a:rPr>
              <a:t>Assessora - Prof. Helena Carreiro</a:t>
            </a:r>
          </a:p>
          <a:p>
            <a:pPr>
              <a:buFontTx/>
              <a:buChar char="-"/>
            </a:pPr>
            <a:r>
              <a:rPr lang="pt-PT" sz="2800" dirty="0" smtClean="0"/>
              <a:t>Outros Cargos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Departamento Pré-Escolar </a:t>
            </a:r>
            <a:r>
              <a:rPr lang="pt-PT" sz="2000" dirty="0" smtClean="0">
                <a:solidFill>
                  <a:schemeClr val="bg1"/>
                </a:solidFill>
              </a:rPr>
              <a:t>– Ed. Ana Pereira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Departamento 1º Ciclo</a:t>
            </a:r>
            <a:r>
              <a:rPr lang="pt-PT" sz="2000" dirty="0" smtClean="0">
                <a:solidFill>
                  <a:schemeClr val="bg1"/>
                </a:solidFill>
              </a:rPr>
              <a:t> – Prof. Ricardo </a:t>
            </a:r>
            <a:r>
              <a:rPr lang="pt-PT" sz="2000" dirty="0" err="1" smtClean="0">
                <a:solidFill>
                  <a:schemeClr val="bg1"/>
                </a:solidFill>
              </a:rPr>
              <a:t>Corôa</a:t>
            </a:r>
            <a:endParaRPr lang="pt-PT" sz="2000" dirty="0" smtClean="0">
              <a:solidFill>
                <a:schemeClr val="bg1"/>
              </a:solidFill>
            </a:endParaRP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Departamento Ciências Sociais e Humanas </a:t>
            </a:r>
            <a:r>
              <a:rPr lang="pt-PT" sz="2000" dirty="0" smtClean="0">
                <a:solidFill>
                  <a:schemeClr val="bg1"/>
                </a:solidFill>
              </a:rPr>
              <a:t>- Prof- Luís Quadros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Departamento Matemática e Informática </a:t>
            </a:r>
            <a:r>
              <a:rPr lang="pt-PT" sz="2000" dirty="0" smtClean="0">
                <a:solidFill>
                  <a:schemeClr val="bg1"/>
                </a:solidFill>
              </a:rPr>
              <a:t>– Prof. Jorge Rodrigues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Departamento Línguas </a:t>
            </a:r>
            <a:r>
              <a:rPr lang="pt-PT" sz="2000" dirty="0" smtClean="0">
                <a:solidFill>
                  <a:schemeClr val="bg1"/>
                </a:solidFill>
              </a:rPr>
              <a:t>– Prof. </a:t>
            </a:r>
            <a:r>
              <a:rPr lang="pt-PT" sz="2000" dirty="0" err="1" smtClean="0">
                <a:solidFill>
                  <a:schemeClr val="bg1"/>
                </a:solidFill>
              </a:rPr>
              <a:t>Andrea</a:t>
            </a:r>
            <a:r>
              <a:rPr lang="pt-PT" sz="2000" dirty="0" smtClean="0">
                <a:solidFill>
                  <a:schemeClr val="bg1"/>
                </a:solidFill>
              </a:rPr>
              <a:t> Fonseca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Departamento Expressões </a:t>
            </a:r>
            <a:r>
              <a:rPr lang="pt-PT" sz="2000" dirty="0" smtClean="0">
                <a:solidFill>
                  <a:schemeClr val="bg1"/>
                </a:solidFill>
              </a:rPr>
              <a:t>– Prof. Marco Fernando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Departamento Ciências Físico-Naturais </a:t>
            </a:r>
            <a:r>
              <a:rPr lang="pt-PT" sz="2000" dirty="0" smtClean="0">
                <a:solidFill>
                  <a:schemeClr val="bg1"/>
                </a:solidFill>
              </a:rPr>
              <a:t>– Prof. Maria José Aurélio</a:t>
            </a:r>
          </a:p>
          <a:p>
            <a:endParaRPr lang="pt-PT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41918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8580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pt-PT" sz="3200" b="1" dirty="0" smtClean="0"/>
              <a:t>NEE</a:t>
            </a:r>
            <a:r>
              <a:rPr lang="pt-PT" sz="3200" dirty="0" smtClean="0"/>
              <a:t>– Prof. Sónia Teixeira</a:t>
            </a:r>
          </a:p>
          <a:p>
            <a:pPr algn="ctr"/>
            <a:r>
              <a:rPr lang="pt-PT" sz="3200" b="1" dirty="0" smtClean="0"/>
              <a:t>Coordenadora de </a:t>
            </a:r>
            <a:r>
              <a:rPr lang="pt-PT" sz="3200" b="1" dirty="0" err="1" smtClean="0"/>
              <a:t>DT´s</a:t>
            </a:r>
            <a:r>
              <a:rPr lang="pt-PT" sz="3200" b="1" dirty="0" smtClean="0"/>
              <a:t> </a:t>
            </a:r>
            <a:r>
              <a:rPr lang="pt-PT" sz="3200" dirty="0" smtClean="0"/>
              <a:t>– Prof. Elsa Rego</a:t>
            </a:r>
          </a:p>
          <a:p>
            <a:pPr algn="ctr"/>
            <a:r>
              <a:rPr lang="pt-PT" sz="3200" b="1" dirty="0" smtClean="0"/>
              <a:t>Coordenadores de Núcleo</a:t>
            </a:r>
          </a:p>
          <a:p>
            <a:pPr algn="ctr">
              <a:buNone/>
            </a:pPr>
            <a:r>
              <a:rPr lang="pt-PT" sz="3200" u="sng" dirty="0" smtClean="0"/>
              <a:t>Mosteiros</a:t>
            </a:r>
            <a:r>
              <a:rPr lang="pt-PT" sz="3200" dirty="0" smtClean="0"/>
              <a:t> – Prof. Margarida Filipe</a:t>
            </a:r>
          </a:p>
          <a:p>
            <a:pPr algn="ctr">
              <a:buNone/>
            </a:pPr>
            <a:r>
              <a:rPr lang="pt-PT" sz="3200" u="sng" dirty="0" smtClean="0"/>
              <a:t>Sete Cidades </a:t>
            </a:r>
            <a:r>
              <a:rPr lang="pt-PT" sz="3200" dirty="0" smtClean="0"/>
              <a:t>– Prof. Maria João Rebelo</a:t>
            </a:r>
          </a:p>
          <a:p>
            <a:pPr algn="ctr">
              <a:buNone/>
            </a:pPr>
            <a:r>
              <a:rPr lang="pt-PT" sz="3200" u="sng" dirty="0" smtClean="0"/>
              <a:t>Ginetes</a:t>
            </a:r>
            <a:r>
              <a:rPr lang="pt-PT" sz="3200" dirty="0" smtClean="0"/>
              <a:t> – Prof. Maria Patrícia Botelho</a:t>
            </a:r>
          </a:p>
          <a:p>
            <a:pPr algn="ctr">
              <a:buNone/>
            </a:pPr>
            <a:r>
              <a:rPr lang="pt-PT" sz="3200" u="sng" dirty="0" smtClean="0"/>
              <a:t>Candelária</a:t>
            </a:r>
            <a:r>
              <a:rPr lang="pt-PT" sz="3200" dirty="0" smtClean="0"/>
              <a:t> – Prof. Nélia Ponte</a:t>
            </a:r>
          </a:p>
          <a:p>
            <a:pPr algn="ctr">
              <a:buNone/>
            </a:pPr>
            <a:r>
              <a:rPr lang="pt-PT" sz="3200" u="sng" dirty="0" smtClean="0"/>
              <a:t>Feteiras</a:t>
            </a:r>
            <a:r>
              <a:rPr lang="pt-PT" sz="3200" dirty="0" smtClean="0"/>
              <a:t> – Prof. Carla Branco</a:t>
            </a:r>
          </a:p>
          <a:p>
            <a:pPr algn="ctr">
              <a:buNone/>
            </a:pPr>
            <a:r>
              <a:rPr lang="pt-PT" sz="3200" b="1" dirty="0" smtClean="0"/>
              <a:t>Coordenador do ProSucesso </a:t>
            </a:r>
            <a:r>
              <a:rPr lang="pt-PT" sz="3200" dirty="0" smtClean="0"/>
              <a:t>– Prof. Pedro </a:t>
            </a:r>
            <a:r>
              <a:rPr lang="pt-PT" sz="3200" dirty="0" err="1" smtClean="0"/>
              <a:t>Bermonte</a:t>
            </a:r>
            <a:endParaRPr lang="pt-PT" sz="3200" dirty="0" smtClean="0"/>
          </a:p>
          <a:p>
            <a:pPr algn="ctr">
              <a:buNone/>
            </a:pPr>
            <a:r>
              <a:rPr lang="pt-PT" sz="3200" b="1" dirty="0" smtClean="0"/>
              <a:t>Centro de Formação </a:t>
            </a:r>
            <a:r>
              <a:rPr lang="pt-PT" sz="3200" dirty="0" smtClean="0"/>
              <a:t>– A designar</a:t>
            </a:r>
          </a:p>
          <a:p>
            <a:pPr algn="ctr">
              <a:buNone/>
            </a:pPr>
            <a:r>
              <a:rPr lang="pt-PT" sz="3200" dirty="0" smtClean="0"/>
              <a:t> </a:t>
            </a:r>
            <a:r>
              <a:rPr lang="pt-PT" sz="3200" b="1" dirty="0" smtClean="0"/>
              <a:t>Comissão de Avaliação Docente </a:t>
            </a:r>
            <a:r>
              <a:rPr lang="pt-PT" sz="3200" dirty="0" smtClean="0"/>
              <a:t>– Prof. Pedro </a:t>
            </a:r>
            <a:r>
              <a:rPr lang="pt-PT" sz="3200" dirty="0" err="1" smtClean="0"/>
              <a:t>Bermonte</a:t>
            </a:r>
            <a:endParaRPr lang="pt-PT" sz="3200" dirty="0" smtClean="0"/>
          </a:p>
          <a:p>
            <a:pPr algn="ctr">
              <a:buNone/>
            </a:pPr>
            <a:r>
              <a:rPr lang="pt-PT" sz="3200" b="1" dirty="0" smtClean="0"/>
              <a:t>Saúde Escolar </a:t>
            </a:r>
            <a:r>
              <a:rPr lang="pt-PT" sz="3200" dirty="0" smtClean="0"/>
              <a:t>– Prof. Sandra Ferreira</a:t>
            </a:r>
          </a:p>
          <a:p>
            <a:pPr algn="ctr">
              <a:buNone/>
            </a:pPr>
            <a:r>
              <a:rPr lang="pt-PT" sz="3200" b="1" dirty="0" smtClean="0"/>
              <a:t>Eco Escola </a:t>
            </a:r>
            <a:r>
              <a:rPr lang="pt-PT" sz="3200" dirty="0" smtClean="0"/>
              <a:t>– Prof. Maria Fátima </a:t>
            </a:r>
            <a:r>
              <a:rPr lang="pt-PT" sz="3200" dirty="0" smtClean="0"/>
              <a:t>Costa</a:t>
            </a:r>
          </a:p>
          <a:p>
            <a:pPr algn="ctr">
              <a:buNone/>
            </a:pPr>
            <a:r>
              <a:rPr lang="pt-PT" sz="3200" b="1" dirty="0" smtClean="0"/>
              <a:t>PROFIJ</a:t>
            </a:r>
            <a:r>
              <a:rPr lang="pt-PT" sz="3200" dirty="0" smtClean="0"/>
              <a:t> – Prof. Raquel Paz</a:t>
            </a:r>
            <a:endParaRPr lang="pt-PT" sz="3200" dirty="0" smtClean="0"/>
          </a:p>
          <a:p>
            <a:pPr algn="ctr">
              <a:buNone/>
            </a:pPr>
            <a:r>
              <a:rPr lang="pt-PT" sz="3200" b="1" dirty="0" smtClean="0"/>
              <a:t>Secretariado </a:t>
            </a:r>
            <a:r>
              <a:rPr lang="pt-PT" sz="3200" b="1" dirty="0" smtClean="0"/>
              <a:t>de Exames </a:t>
            </a:r>
            <a:r>
              <a:rPr lang="pt-PT" sz="3200" dirty="0" smtClean="0"/>
              <a:t>– Prof. José Fonte</a:t>
            </a:r>
          </a:p>
          <a:p>
            <a:pPr algn="ctr">
              <a:buNone/>
            </a:pPr>
            <a:r>
              <a:rPr lang="pt-PT" sz="3200" b="1" dirty="0" smtClean="0"/>
              <a:t>SPO</a:t>
            </a:r>
            <a:r>
              <a:rPr lang="pt-PT" sz="3200" dirty="0" smtClean="0"/>
              <a:t> – Psicóloga Cátia Baganha</a:t>
            </a:r>
          </a:p>
          <a:p>
            <a:pPr algn="ctr">
              <a:buNone/>
            </a:pPr>
            <a:r>
              <a:rPr lang="pt-PT" sz="3200" b="1" dirty="0" smtClean="0"/>
              <a:t>Biblioteca </a:t>
            </a:r>
            <a:r>
              <a:rPr lang="pt-PT" sz="3200" dirty="0" smtClean="0"/>
              <a:t>– Prof . Cláudia Barata</a:t>
            </a:r>
          </a:p>
          <a:p>
            <a:pPr algn="ctr">
              <a:buNone/>
            </a:pPr>
            <a:r>
              <a:rPr lang="pt-PT" sz="3200" b="1" dirty="0" smtClean="0"/>
              <a:t>Cidadania e Desenvolvimento </a:t>
            </a:r>
            <a:r>
              <a:rPr lang="pt-PT" sz="3200" dirty="0" smtClean="0"/>
              <a:t>– Prof. Pedro Loureiro.</a:t>
            </a:r>
          </a:p>
          <a:p>
            <a:pPr algn="ctr">
              <a:buNone/>
            </a:pPr>
            <a:r>
              <a:rPr lang="pt-PT" sz="3200" b="1" dirty="0" smtClean="0"/>
              <a:t>Chefe dos Serviços Administrativos </a:t>
            </a:r>
            <a:r>
              <a:rPr lang="pt-PT" sz="3200" dirty="0" smtClean="0"/>
              <a:t>– </a:t>
            </a:r>
            <a:r>
              <a:rPr lang="pt-PT" sz="3200" dirty="0" err="1" smtClean="0"/>
              <a:t>Sra</a:t>
            </a:r>
            <a:r>
              <a:rPr lang="pt-PT" sz="3200" dirty="0" smtClean="0"/>
              <a:t> </a:t>
            </a:r>
            <a:r>
              <a:rPr lang="pt-PT" sz="3200" dirty="0" err="1" smtClean="0"/>
              <a:t>Andrea</a:t>
            </a:r>
            <a:r>
              <a:rPr lang="pt-PT" sz="3200" dirty="0" smtClean="0"/>
              <a:t> Pereira</a:t>
            </a:r>
          </a:p>
          <a:p>
            <a:pPr algn="ctr">
              <a:buNone/>
            </a:pPr>
            <a:r>
              <a:rPr lang="pt-PT" sz="3200" b="1" dirty="0" smtClean="0"/>
              <a:t>Encarregada do Pessoal Não Docente </a:t>
            </a:r>
            <a:r>
              <a:rPr lang="pt-PT" sz="3200" dirty="0" smtClean="0"/>
              <a:t>– </a:t>
            </a:r>
            <a:r>
              <a:rPr lang="pt-PT" sz="3200" dirty="0" err="1" smtClean="0"/>
              <a:t>Sra</a:t>
            </a:r>
            <a:r>
              <a:rPr lang="pt-PT" sz="3200" dirty="0" smtClean="0"/>
              <a:t> </a:t>
            </a:r>
            <a:r>
              <a:rPr lang="pt-PT" sz="3200" dirty="0" err="1" smtClean="0"/>
              <a:t>Suzette</a:t>
            </a:r>
            <a:r>
              <a:rPr lang="pt-PT" sz="3200" dirty="0" smtClean="0"/>
              <a:t> Monte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7920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sz="5400" dirty="0" smtClean="0"/>
              <a:t>Horários</a:t>
            </a:r>
            <a:endParaRPr lang="pt-PT" sz="8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908720"/>
            <a:ext cx="784887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 </a:t>
            </a:r>
            <a:r>
              <a:rPr lang="pt-PT" sz="2400" b="1" dirty="0" smtClean="0"/>
              <a:t>Pré-Escolar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9h00 às 12h30 e 13h30 às 15h</a:t>
            </a:r>
            <a:endParaRPr lang="pt-PT" sz="20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b="1" dirty="0" smtClean="0"/>
              <a:t> 1º Ciclo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9h00 às 12h30 e 13h30 às 15h - 3 dias por semana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9h00 às 12h30 e 13h30 às 15:45 - 2 dias por semana</a:t>
            </a:r>
            <a:endParaRPr lang="pt-PT" sz="11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 </a:t>
            </a:r>
            <a:r>
              <a:rPr lang="pt-PT" sz="2400" b="1" dirty="0" smtClean="0"/>
              <a:t>2º Ciclo/ 3º Ciclo</a:t>
            </a:r>
          </a:p>
          <a:p>
            <a:pPr>
              <a:buFont typeface="Arial" pitchFamily="34" charset="0"/>
              <a:buChar char="•"/>
            </a:pPr>
            <a:endParaRPr lang="pt-PT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51520" y="4149080"/>
          <a:ext cx="8496942" cy="2447532"/>
        </p:xfrm>
        <a:graphic>
          <a:graphicData uri="http://schemas.openxmlformats.org/drawingml/2006/table">
            <a:tbl>
              <a:tblPr/>
              <a:tblGrid>
                <a:gridCol w="1416157"/>
                <a:gridCol w="1416157"/>
                <a:gridCol w="1416157"/>
                <a:gridCol w="1416157"/>
                <a:gridCol w="1416157"/>
                <a:gridCol w="1416157"/>
              </a:tblGrid>
              <a:tr h="527292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/>
                        <a:t>Segunda</a:t>
                      </a:r>
                      <a:endParaRPr lang="pt-P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/>
                        <a:t>Terça</a:t>
                      </a:r>
                      <a:endParaRPr lang="pt-P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/>
                        <a:t>Quarta</a:t>
                      </a:r>
                      <a:endParaRPr lang="pt-P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/>
                        <a:t>Quinta</a:t>
                      </a:r>
                      <a:endParaRPr lang="pt-P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/>
                        <a:t>Sexta</a:t>
                      </a:r>
                      <a:endParaRPr lang="pt-P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527292">
                <a:tc>
                  <a:txBody>
                    <a:bodyPr/>
                    <a:lstStyle/>
                    <a:p>
                      <a:pPr algn="ctr"/>
                      <a:r>
                        <a:rPr lang="pt-PT" b="1" dirty="0"/>
                        <a:t>Entrada</a:t>
                      </a:r>
                      <a:endParaRPr lang="pt-P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8:30 b)</a:t>
                      </a:r>
                    </a:p>
                    <a:p>
                      <a:pPr algn="ctr"/>
                      <a:r>
                        <a:rPr lang="pt-PT" dirty="0" smtClean="0"/>
                        <a:t>9:15 a)</a:t>
                      </a:r>
                      <a:endParaRPr lang="pt-P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8:30 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9:15 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8:30 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9:15 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8:30 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9:15 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8:30 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9:15 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</a:tr>
              <a:tr h="590566">
                <a:tc>
                  <a:txBody>
                    <a:bodyPr/>
                    <a:lstStyle/>
                    <a:p>
                      <a:pPr algn="ctr"/>
                      <a:r>
                        <a:rPr lang="pt-PT" b="1"/>
                        <a:t>Saída</a:t>
                      </a:r>
                      <a:endParaRPr lang="pt-P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16:50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16:50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13:25 </a:t>
                      </a:r>
                      <a:endParaRPr lang="pt-P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16:50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13:25 </a:t>
                      </a:r>
                      <a:r>
                        <a:rPr lang="pt-PT" dirty="0"/>
                        <a:t>a)</a:t>
                      </a:r>
                      <a:br>
                        <a:rPr lang="pt-PT" dirty="0"/>
                      </a:br>
                      <a:r>
                        <a:rPr lang="pt-PT" dirty="0"/>
                        <a:t>15:55 b)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90566">
                <a:tc>
                  <a:txBody>
                    <a:bodyPr/>
                    <a:lstStyle/>
                    <a:p>
                      <a:pPr algn="ctr"/>
                      <a:r>
                        <a:rPr lang="pt-PT" b="1"/>
                        <a:t>a) 2º Ciclo</a:t>
                      </a:r>
                      <a:br>
                        <a:rPr lang="pt-PT" b="1"/>
                      </a:br>
                      <a:r>
                        <a:rPr lang="pt-PT" b="1"/>
                        <a:t>b) 3º Ciclo</a:t>
                      </a:r>
                      <a:endParaRPr lang="pt-P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3768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899592" y="260648"/>
            <a:ext cx="7408333" cy="1080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4800" dirty="0" smtClean="0"/>
              <a:t>Organização</a:t>
            </a:r>
            <a:r>
              <a:rPr lang="pt-PT" sz="6000" dirty="0" smtClean="0"/>
              <a:t> </a:t>
            </a:r>
            <a:r>
              <a:rPr lang="pt-PT" sz="4800" dirty="0" smtClean="0"/>
              <a:t>Pedagógica</a:t>
            </a:r>
            <a:endParaRPr lang="pt-PT" sz="6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11560" y="3645024"/>
            <a:ext cx="784887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 smtClean="0"/>
              <a:t>Docentes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Pré-Escolar </a:t>
            </a:r>
            <a:r>
              <a:rPr lang="pt-PT" sz="2000" dirty="0" smtClean="0"/>
              <a:t>– 7 Titulares de Turma e 3 de Apoio e Substituição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1º Ciclo </a:t>
            </a:r>
            <a:r>
              <a:rPr lang="pt-PT" sz="2000" dirty="0" smtClean="0"/>
              <a:t>– 14 Titulares de Turma e 4 de Apoio e Substituição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2º Ciclo – </a:t>
            </a:r>
            <a:r>
              <a:rPr lang="pt-PT" sz="2000" dirty="0" smtClean="0"/>
              <a:t>28 docentes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3º Ciclo – </a:t>
            </a:r>
            <a:r>
              <a:rPr lang="pt-PT" sz="2000" dirty="0" smtClean="0"/>
              <a:t>32 docentes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NEE</a:t>
            </a:r>
            <a:r>
              <a:rPr lang="pt-PT" sz="2000" dirty="0" smtClean="0"/>
              <a:t> – 5 docentes</a:t>
            </a:r>
          </a:p>
          <a:p>
            <a:pPr algn="ctr">
              <a:lnSpc>
                <a:spcPct val="150000"/>
              </a:lnSpc>
            </a:pPr>
            <a:endParaRPr lang="pt-PT" sz="2000" dirty="0" smtClean="0"/>
          </a:p>
          <a:p>
            <a:pPr algn="ctr">
              <a:lnSpc>
                <a:spcPct val="150000"/>
              </a:lnSpc>
            </a:pPr>
            <a:endParaRPr lang="pt-PT" sz="2400" dirty="0" smtClean="0"/>
          </a:p>
          <a:p>
            <a:pPr algn="ctr">
              <a:lnSpc>
                <a:spcPct val="150000"/>
              </a:lnSpc>
            </a:pPr>
            <a:endParaRPr lang="pt-PT" sz="2400" b="1" dirty="0" smtClean="0"/>
          </a:p>
          <a:p>
            <a:pPr>
              <a:lnSpc>
                <a:spcPct val="150000"/>
              </a:lnSpc>
            </a:pPr>
            <a:endParaRPr lang="pt-PT" sz="2400" dirty="0" smtClean="0"/>
          </a:p>
          <a:p>
            <a:pPr>
              <a:lnSpc>
                <a:spcPct val="150000"/>
              </a:lnSpc>
            </a:pPr>
            <a:endParaRPr lang="pt-PT" sz="2400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Rectângulo 3"/>
          <p:cNvSpPr/>
          <p:nvPr/>
        </p:nvSpPr>
        <p:spPr>
          <a:xfrm>
            <a:off x="827584" y="1196752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 smtClean="0"/>
              <a:t>Alunos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Pré-Escolar </a:t>
            </a:r>
            <a:r>
              <a:rPr lang="pt-PT" sz="2000" dirty="0" smtClean="0"/>
              <a:t>– 96 alunos 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1º Ciclo </a:t>
            </a:r>
            <a:r>
              <a:rPr lang="pt-PT" sz="2000" dirty="0" smtClean="0"/>
              <a:t>– 171 alunos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2º Ciclo – </a:t>
            </a:r>
            <a:r>
              <a:rPr lang="pt-PT" sz="2000" dirty="0" smtClean="0"/>
              <a:t>152 alunos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3º Ciclo – </a:t>
            </a:r>
            <a:r>
              <a:rPr lang="pt-PT" sz="2000" dirty="0" smtClean="0"/>
              <a:t>180 alunos</a:t>
            </a:r>
          </a:p>
        </p:txBody>
      </p:sp>
    </p:spTree>
    <p:extLst>
      <p:ext uri="{BB962C8B-B14F-4D97-AF65-F5344CB8AC3E}">
        <p14:creationId xmlns="" xmlns:p14="http://schemas.microsoft.com/office/powerpoint/2010/main" val="30567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827584" y="404664"/>
            <a:ext cx="741682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3600" b="1" dirty="0" smtClean="0"/>
              <a:t>Turmas</a:t>
            </a:r>
          </a:p>
          <a:p>
            <a:pPr algn="ctr">
              <a:lnSpc>
                <a:spcPct val="150000"/>
              </a:lnSpc>
            </a:pPr>
            <a:r>
              <a:rPr lang="pt-PT" sz="2400" b="1" dirty="0" smtClean="0"/>
              <a:t>Pré-Escolar </a:t>
            </a:r>
            <a:endParaRPr lang="pt-PT" sz="2400" dirty="0" smtClean="0"/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 7 Turmas (Média de 14 alunos)</a:t>
            </a:r>
          </a:p>
          <a:p>
            <a:pPr algn="ctr">
              <a:lnSpc>
                <a:spcPct val="150000"/>
              </a:lnSpc>
            </a:pPr>
            <a:r>
              <a:rPr lang="pt-PT" sz="2400" b="1" dirty="0" smtClean="0"/>
              <a:t>1º Ciclo </a:t>
            </a:r>
            <a:endParaRPr lang="pt-PT" sz="2400" dirty="0" smtClean="0"/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 14 Turmas (Média de 12 alunos)</a:t>
            </a:r>
          </a:p>
          <a:p>
            <a:pPr algn="ctr">
              <a:lnSpc>
                <a:spcPct val="150000"/>
              </a:lnSpc>
            </a:pPr>
            <a:r>
              <a:rPr lang="pt-PT" sz="2400" b="1" dirty="0" smtClean="0"/>
              <a:t>2º Ciclo 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Ensino Regular  - </a:t>
            </a:r>
            <a:r>
              <a:rPr lang="pt-PT" sz="2000" dirty="0" smtClean="0"/>
              <a:t>8 Turmas (Média de 16 alunos)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Currículos Alternativos - </a:t>
            </a:r>
            <a:r>
              <a:rPr lang="pt-PT" sz="2000" dirty="0" smtClean="0"/>
              <a:t>4 Turmas (Média de 6 alunos)</a:t>
            </a:r>
            <a:endParaRPr lang="pt-PT" sz="2000" b="1" dirty="0" smtClean="0"/>
          </a:p>
          <a:p>
            <a:pPr algn="ctr">
              <a:lnSpc>
                <a:spcPct val="150000"/>
              </a:lnSpc>
            </a:pPr>
            <a:r>
              <a:rPr lang="pt-PT" sz="2400" b="1" dirty="0" smtClean="0"/>
              <a:t>3º Ciclo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Ensino Regular </a:t>
            </a:r>
            <a:r>
              <a:rPr lang="pt-PT" sz="2000" dirty="0" smtClean="0"/>
              <a:t>- 9 Turmas (Média de 15 alunos)</a:t>
            </a:r>
          </a:p>
          <a:p>
            <a:pPr algn="ctr">
              <a:lnSpc>
                <a:spcPct val="150000"/>
              </a:lnSpc>
            </a:pPr>
            <a:r>
              <a:rPr lang="pt-PT" sz="2000" b="1" dirty="0" smtClean="0"/>
              <a:t>Currículos Alternativos -</a:t>
            </a:r>
            <a:r>
              <a:rPr lang="pt-PT" sz="2000" dirty="0" smtClean="0"/>
              <a:t> 5 Turmas (Média de 10 alunos)</a:t>
            </a:r>
            <a:r>
              <a:rPr lang="pt-PT" sz="2000" b="1" dirty="0" smtClean="0"/>
              <a:t> </a:t>
            </a:r>
          </a:p>
          <a:p>
            <a:pPr algn="ctr">
              <a:lnSpc>
                <a:spcPct val="150000"/>
              </a:lnSpc>
            </a:pPr>
            <a:endParaRPr lang="pt-PT" sz="2000" dirty="0" smtClean="0"/>
          </a:p>
          <a:p>
            <a:pPr algn="ctr">
              <a:lnSpc>
                <a:spcPct val="150000"/>
              </a:lnSpc>
            </a:pPr>
            <a:endParaRPr lang="pt-PT" sz="2000" dirty="0" smtClean="0"/>
          </a:p>
          <a:p>
            <a:pPr algn="ctr">
              <a:lnSpc>
                <a:spcPct val="150000"/>
              </a:lnSpc>
            </a:pPr>
            <a:endParaRPr lang="pt-PT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14401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sz="6600" dirty="0" smtClean="0"/>
              <a:t>Taxas de Progressão</a:t>
            </a:r>
          </a:p>
          <a:p>
            <a:pPr marL="0" indent="0" algn="ctr">
              <a:buNone/>
            </a:pPr>
            <a:r>
              <a:rPr lang="pt-PT" sz="3000" dirty="0" smtClean="0"/>
              <a:t>Ano Letivo anterior  (19/20)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2060848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PT" sz="2400" b="1" dirty="0" smtClean="0"/>
              <a:t>1º Ciclo – 96,6 %</a:t>
            </a:r>
          </a:p>
          <a:p>
            <a:pPr algn="ctr">
              <a:lnSpc>
                <a:spcPct val="200000"/>
              </a:lnSpc>
            </a:pPr>
            <a:r>
              <a:rPr lang="pt-PT" sz="2400" b="1" dirty="0" smtClean="0"/>
              <a:t>5º Ano – 98,5 %</a:t>
            </a:r>
          </a:p>
          <a:p>
            <a:pPr algn="ctr">
              <a:lnSpc>
                <a:spcPct val="200000"/>
              </a:lnSpc>
            </a:pPr>
            <a:r>
              <a:rPr lang="pt-PT" sz="2400" b="1" dirty="0" smtClean="0"/>
              <a:t>6º Ano – 87,2 %</a:t>
            </a:r>
          </a:p>
          <a:p>
            <a:pPr algn="ctr">
              <a:lnSpc>
                <a:spcPct val="200000"/>
              </a:lnSpc>
            </a:pPr>
            <a:r>
              <a:rPr lang="pt-PT" sz="2400" b="1" dirty="0" smtClean="0"/>
              <a:t>7ºAno – 91,7 %</a:t>
            </a:r>
          </a:p>
          <a:p>
            <a:pPr algn="ctr">
              <a:lnSpc>
                <a:spcPct val="200000"/>
              </a:lnSpc>
            </a:pPr>
            <a:r>
              <a:rPr lang="pt-PT" sz="2400" b="1" dirty="0" smtClean="0"/>
              <a:t>8º Ano – 95,8 %</a:t>
            </a:r>
          </a:p>
          <a:p>
            <a:pPr algn="ctr">
              <a:lnSpc>
                <a:spcPct val="200000"/>
              </a:lnSpc>
            </a:pPr>
            <a:r>
              <a:rPr lang="pt-PT" sz="2400" b="1" dirty="0" smtClean="0"/>
              <a:t>9º Ano – 96,2 %</a:t>
            </a:r>
            <a:endParaRPr lang="pt-PT" sz="2400" b="1" dirty="0"/>
          </a:p>
        </p:txBody>
      </p:sp>
    </p:spTree>
    <p:extLst>
      <p:ext uri="{BB962C8B-B14F-4D97-AF65-F5344CB8AC3E}">
        <p14:creationId xmlns="" xmlns:p14="http://schemas.microsoft.com/office/powerpoint/2010/main" val="333589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1083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6000" dirty="0" smtClean="0"/>
              <a:t>Disciplina</a:t>
            </a:r>
            <a:endParaRPr lang="pt-PT" sz="6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619672" y="1988840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sz="2400" dirty="0" smtClean="0"/>
              <a:t>Código de Conduta;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 Programa TUTAL;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 Programa de Prevenção da Violência e Promoção da Cidadania em Meio Escolar;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 Sala de convívio de alunos;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 Espaço E+.</a:t>
            </a:r>
            <a:endParaRPr lang="pt-PT" sz="2400" dirty="0"/>
          </a:p>
        </p:txBody>
      </p:sp>
    </p:spTree>
    <p:extLst>
      <p:ext uri="{BB962C8B-B14F-4D97-AF65-F5344CB8AC3E}">
        <p14:creationId xmlns="" xmlns:p14="http://schemas.microsoft.com/office/powerpoint/2010/main" val="28159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1299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sz="8000" dirty="0" smtClean="0"/>
              <a:t>ProSucesso</a:t>
            </a:r>
            <a:endParaRPr lang="pt-PT" sz="8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1772816"/>
            <a:ext cx="77768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400" dirty="0" smtClean="0"/>
              <a:t> </a:t>
            </a:r>
            <a:r>
              <a:rPr lang="pt-PT" sz="2800" dirty="0" smtClean="0"/>
              <a:t>Plano de Promoção do Sucesso E+</a:t>
            </a:r>
            <a:endParaRPr lang="pt-PT" sz="2400" dirty="0" smtClean="0"/>
          </a:p>
          <a:p>
            <a:pPr algn="just">
              <a:lnSpc>
                <a:spcPct val="150000"/>
              </a:lnSpc>
            </a:pPr>
            <a:r>
              <a:rPr lang="pt-PT" sz="2400" dirty="0" smtClean="0"/>
              <a:t> - </a:t>
            </a:r>
            <a:r>
              <a:rPr lang="pt-PT" sz="2000" dirty="0" smtClean="0"/>
              <a:t>Consultar sítio da internet da EBI de Ginetes e membros da Comissão para mais informações.</a:t>
            </a:r>
            <a:endParaRPr lang="pt-PT" sz="2400" dirty="0" smtClean="0"/>
          </a:p>
          <a:p>
            <a:pPr algn="ctr">
              <a:lnSpc>
                <a:spcPct val="150000"/>
              </a:lnSpc>
            </a:pPr>
            <a:r>
              <a:rPr lang="pt-PT" sz="2800" dirty="0" smtClean="0"/>
              <a:t>Dia do ProSucesso</a:t>
            </a:r>
            <a:endParaRPr lang="pt-PT" sz="2000" dirty="0" smtClean="0"/>
          </a:p>
          <a:p>
            <a:pPr algn="just">
              <a:lnSpc>
                <a:spcPct val="150000"/>
              </a:lnSpc>
            </a:pPr>
            <a:r>
              <a:rPr lang="pt-PT" dirty="0" smtClean="0"/>
              <a:t>- </a:t>
            </a:r>
            <a:r>
              <a:rPr lang="pt-PT" sz="2000" dirty="0" smtClean="0"/>
              <a:t>O </a:t>
            </a:r>
            <a:r>
              <a:rPr lang="pt-PT" sz="2000" b="1" dirty="0" smtClean="0"/>
              <a:t>Dia ProSucesso </a:t>
            </a:r>
            <a:r>
              <a:rPr lang="pt-PT" sz="2000" dirty="0" smtClean="0"/>
              <a:t>será assinalado nas </a:t>
            </a:r>
            <a:r>
              <a:rPr lang="pt-PT" sz="2000" b="1" dirty="0" smtClean="0"/>
              <a:t>manhãs dos dias 10 e 11 de setembro,</a:t>
            </a:r>
            <a:r>
              <a:rPr lang="pt-PT" sz="2000" dirty="0" smtClean="0"/>
              <a:t> através do </a:t>
            </a:r>
            <a:r>
              <a:rPr lang="pt-PT" sz="2000" b="1" dirty="0" smtClean="0"/>
              <a:t>III Encontro ProSucesso</a:t>
            </a:r>
            <a:r>
              <a:rPr lang="pt-PT" sz="2000" dirty="0" smtClean="0"/>
              <a:t>, dedicado à Avaliação, o qual será totalmente dinamizado por videoconferência e estará aberto à assistência de todos os elementos das comunidades educativas das escolas da Região.</a:t>
            </a:r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68803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560</TotalTime>
  <Words>711</Words>
  <Application>Microsoft Office PowerPoint</Application>
  <PresentationFormat>Apresentação no Ecrã (4:3)</PresentationFormat>
  <Paragraphs>167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Fluxo</vt:lpstr>
      <vt:lpstr>Ano Letivo 2020/2021</vt:lpstr>
      <vt:lpstr>Apresentação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Projetos Pedagógicos  EBI de Ginetes</vt:lpstr>
      <vt:lpstr>Diapositivo 11</vt:lpstr>
      <vt:lpstr>Diapositivo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 Letivo 2016/2017</dc:title>
  <dc:creator>Marasf</dc:creator>
  <cp:lastModifiedBy>cexecutivo</cp:lastModifiedBy>
  <cp:revision>65</cp:revision>
  <dcterms:created xsi:type="dcterms:W3CDTF">2016-09-01T21:24:03Z</dcterms:created>
  <dcterms:modified xsi:type="dcterms:W3CDTF">2020-08-31T12:14:36Z</dcterms:modified>
</cp:coreProperties>
</file>